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68" r:id="rId17"/>
  </p:sldIdLst>
  <p:sldSz cx="9144000" cy="6858000" type="screen4x3"/>
  <p:notesSz cx="6669088" cy="99266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p:present/>
    <p:sldAll/>
    <p:penClr>
      <a:schemeClr val="tx1"/>
    </p:penClr>
  </p:showPr>
  <p:clrMru>
    <a:srgbClr val="000000"/>
    <a:srgbClr val="996600"/>
    <a:srgbClr val="FF9900"/>
    <a:srgbClr val="663300"/>
    <a:srgbClr val="894400"/>
    <a:srgbClr val="A45100"/>
    <a:srgbClr val="B75B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77" autoAdjust="0"/>
    <p:restoredTop sz="71024" autoAdjust="0"/>
  </p:normalViewPr>
  <p:slideViewPr>
    <p:cSldViewPr>
      <p:cViewPr varScale="1">
        <p:scale>
          <a:sx n="81" d="100"/>
          <a:sy n="81" d="100"/>
        </p:scale>
        <p:origin x="-2472" y="-102"/>
      </p:cViewPr>
      <p:guideLst>
        <p:guide orient="horz" pos="1248"/>
        <p:guide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0" d="100"/>
          <a:sy n="150" d="100"/>
        </p:scale>
        <p:origin x="-60" y="2268"/>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cs typeface="+mn-cs"/>
              </a:defRPr>
            </a:lvl1pPr>
          </a:lstStyle>
          <a:p>
            <a:pPr>
              <a:defRPr/>
            </a:pPr>
            <a:endParaRPr lang="de-DE"/>
          </a:p>
        </p:txBody>
      </p:sp>
      <p:sp>
        <p:nvSpPr>
          <p:cNvPr id="44035" name="Rectangle 3"/>
          <p:cNvSpPr>
            <a:spLocks noGrp="1" noChangeArrowheads="1"/>
          </p:cNvSpPr>
          <p:nvPr>
            <p:ph type="dt" sz="quarter" idx="1"/>
          </p:nvPr>
        </p:nvSpPr>
        <p:spPr bwMode="auto">
          <a:xfrm>
            <a:off x="377915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cs typeface="+mn-cs"/>
              </a:defRPr>
            </a:lvl1pPr>
          </a:lstStyle>
          <a:p>
            <a:pPr>
              <a:defRPr/>
            </a:pPr>
            <a:fld id="{8C327BF5-03B4-4816-AE88-A5CECADF03F5}" type="datetime1">
              <a:rPr lang="de-DE"/>
              <a:pPr>
                <a:defRPr/>
              </a:pPr>
              <a:t>08.06.2016</a:t>
            </a:fld>
            <a:endParaRPr lang="de-DE"/>
          </a:p>
        </p:txBody>
      </p:sp>
      <p:sp>
        <p:nvSpPr>
          <p:cNvPr id="44036" name="Rectangle 4"/>
          <p:cNvSpPr>
            <a:spLocks noGrp="1" noChangeArrowheads="1"/>
          </p:cNvSpPr>
          <p:nvPr>
            <p:ph type="ftr" sz="quarter" idx="2"/>
          </p:nvPr>
        </p:nvSpPr>
        <p:spPr bwMode="auto">
          <a:xfrm>
            <a:off x="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cs typeface="+mn-cs"/>
              </a:defRPr>
            </a:lvl1pPr>
          </a:lstStyle>
          <a:p>
            <a:pPr>
              <a:defRPr/>
            </a:pPr>
            <a:endParaRPr lang="de-DE"/>
          </a:p>
        </p:txBody>
      </p:sp>
      <p:sp>
        <p:nvSpPr>
          <p:cNvPr id="44037" name="Rectangle 5"/>
          <p:cNvSpPr>
            <a:spLocks noGrp="1" noChangeArrowheads="1"/>
          </p:cNvSpPr>
          <p:nvPr>
            <p:ph type="sldNum" sz="quarter" idx="3"/>
          </p:nvPr>
        </p:nvSpPr>
        <p:spPr bwMode="auto">
          <a:xfrm>
            <a:off x="377915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cs typeface="+mn-cs"/>
              </a:defRPr>
            </a:lvl1pPr>
          </a:lstStyle>
          <a:p>
            <a:pPr>
              <a:defRPr/>
            </a:pPr>
            <a:fld id="{14908866-4D53-4164-8282-8793C5C48B82}" type="slidenum">
              <a:rPr lang="de-DE"/>
              <a:pPr>
                <a:defRPr/>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cs typeface="+mn-cs"/>
              </a:defRPr>
            </a:lvl1pPr>
          </a:lstStyle>
          <a:p>
            <a:pPr>
              <a:defRPr/>
            </a:pPr>
            <a:endParaRPr lang="de-DE"/>
          </a:p>
        </p:txBody>
      </p:sp>
      <p:sp>
        <p:nvSpPr>
          <p:cNvPr id="36867" name="Rectangle 3"/>
          <p:cNvSpPr>
            <a:spLocks noGrp="1" noChangeArrowheads="1"/>
          </p:cNvSpPr>
          <p:nvPr>
            <p:ph type="dt" idx="1"/>
          </p:nvPr>
        </p:nvSpPr>
        <p:spPr bwMode="auto">
          <a:xfrm>
            <a:off x="377915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cs typeface="+mn-cs"/>
              </a:defRPr>
            </a:lvl1pPr>
          </a:lstStyle>
          <a:p>
            <a:pPr>
              <a:defRPr/>
            </a:pPr>
            <a:fld id="{55944141-99C0-4257-B36B-DC495F383B0F}" type="datetime1">
              <a:rPr lang="de-DE"/>
              <a:pPr>
                <a:defRPr/>
              </a:pPr>
              <a:t>08.06.2016</a:t>
            </a:fld>
            <a:endParaRPr lang="de-DE"/>
          </a:p>
        </p:txBody>
      </p:sp>
      <p:sp>
        <p:nvSpPr>
          <p:cNvPr id="16388"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889212" y="4715153"/>
            <a:ext cx="4890665"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6870" name="Rectangle 6"/>
          <p:cNvSpPr>
            <a:spLocks noGrp="1" noChangeArrowheads="1"/>
          </p:cNvSpPr>
          <p:nvPr>
            <p:ph type="ftr" sz="quarter" idx="4"/>
          </p:nvPr>
        </p:nvSpPr>
        <p:spPr bwMode="auto">
          <a:xfrm>
            <a:off x="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cs typeface="+mn-cs"/>
              </a:defRPr>
            </a:lvl1pPr>
          </a:lstStyle>
          <a:p>
            <a:pPr>
              <a:defRPr/>
            </a:pPr>
            <a:endParaRPr lang="de-DE"/>
          </a:p>
        </p:txBody>
      </p:sp>
      <p:sp>
        <p:nvSpPr>
          <p:cNvPr id="36871" name="Rectangle 7"/>
          <p:cNvSpPr>
            <a:spLocks noGrp="1" noChangeArrowheads="1"/>
          </p:cNvSpPr>
          <p:nvPr>
            <p:ph type="sldNum" sz="quarter" idx="5"/>
          </p:nvPr>
        </p:nvSpPr>
        <p:spPr bwMode="auto">
          <a:xfrm>
            <a:off x="3779150" y="9430306"/>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cs typeface="+mn-cs"/>
              </a:defRPr>
            </a:lvl1pPr>
          </a:lstStyle>
          <a:p>
            <a:pPr>
              <a:defRPr/>
            </a:pPr>
            <a:fld id="{153EF24B-8C21-4FDD-A1D3-AEEFA1E976BD}" type="slidenum">
              <a:rPr lang="de-DE"/>
              <a:pPr>
                <a:defRPr/>
              </a:pPr>
              <a:t>‹Nr.›</a:t>
            </a:fld>
            <a:endParaRPr lang="de-DE"/>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p:txBody>
          <a:bodyPr/>
          <a:lstStyle/>
          <a:p>
            <a:pPr>
              <a:defRPr/>
            </a:pPr>
            <a:fld id="{1E2F4668-A623-4448-B384-11B482903701}" type="datetime1">
              <a:rPr lang="de-DE" smtClean="0"/>
              <a:pPr>
                <a:defRPr/>
              </a:pPr>
              <a:t>08.06.2016</a:t>
            </a:fld>
            <a:endParaRPr lang="de-DE" smtClean="0"/>
          </a:p>
        </p:txBody>
      </p:sp>
      <p:sp>
        <p:nvSpPr>
          <p:cNvPr id="17411" name="Rectangle 7"/>
          <p:cNvSpPr>
            <a:spLocks noGrp="1" noChangeArrowheads="1"/>
          </p:cNvSpPr>
          <p:nvPr>
            <p:ph type="sldNum" sz="quarter" idx="5"/>
          </p:nvPr>
        </p:nvSpPr>
        <p:spPr/>
        <p:txBody>
          <a:bodyPr/>
          <a:lstStyle/>
          <a:p>
            <a:pPr>
              <a:defRPr/>
            </a:pPr>
            <a:fld id="{E9AED5DC-F857-4852-966E-3AED645934E5}" type="slidenum">
              <a:rPr lang="de-DE" smtClean="0"/>
              <a:pPr>
                <a:defRPr/>
              </a:pPr>
              <a:t>1</a:t>
            </a:fld>
            <a:endParaRPr lang="de-DE" smtClean="0"/>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ln/>
        </p:spPr>
        <p:txBody>
          <a:bodyPr/>
          <a:lstStyle/>
          <a:p>
            <a:pPr eaLnBrk="1" hangingPunct="1"/>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p:txBody>
          <a:bodyPr/>
          <a:lstStyle/>
          <a:p>
            <a:pPr>
              <a:defRPr/>
            </a:pPr>
            <a:fld id="{6012A427-B527-404C-981D-83A22024D7D0}" type="datetime1">
              <a:rPr lang="de-DE" smtClean="0"/>
              <a:pPr>
                <a:defRPr/>
              </a:pPr>
              <a:t>08.06.2016</a:t>
            </a:fld>
            <a:endParaRPr lang="de-DE" smtClean="0"/>
          </a:p>
        </p:txBody>
      </p:sp>
      <p:sp>
        <p:nvSpPr>
          <p:cNvPr id="26627" name="Rectangle 7"/>
          <p:cNvSpPr>
            <a:spLocks noGrp="1" noChangeArrowheads="1"/>
          </p:cNvSpPr>
          <p:nvPr>
            <p:ph type="sldNum" sz="quarter" idx="5"/>
          </p:nvPr>
        </p:nvSpPr>
        <p:spPr/>
        <p:txBody>
          <a:bodyPr/>
          <a:lstStyle/>
          <a:p>
            <a:pPr>
              <a:defRPr/>
            </a:pPr>
            <a:fld id="{506AA074-97E9-430D-9A9B-07525D84D1C3}" type="slidenum">
              <a:rPr lang="de-DE" smtClean="0"/>
              <a:pPr>
                <a:defRPr/>
              </a:pPr>
              <a:t>10</a:t>
            </a:fld>
            <a:endParaRPr lang="de-DE" smtClean="0"/>
          </a:p>
        </p:txBody>
      </p:sp>
      <p:sp>
        <p:nvSpPr>
          <p:cNvPr id="26628" name="Rectangle 2"/>
          <p:cNvSpPr>
            <a:spLocks noGrp="1" noRot="1" noChangeAspect="1" noChangeArrowheads="1" noTextEdit="1"/>
          </p:cNvSpPr>
          <p:nvPr>
            <p:ph type="sldImg"/>
          </p:nvPr>
        </p:nvSpPr>
        <p:spPr>
          <a:solidFill>
            <a:srgbClr val="FFFFFF"/>
          </a:solidFill>
          <a:ln/>
        </p:spPr>
      </p:sp>
      <p:sp>
        <p:nvSpPr>
          <p:cNvPr id="26629" name="Rectangle 3"/>
          <p:cNvSpPr>
            <a:spLocks noGrp="1" noChangeArrowheads="1"/>
          </p:cNvSpPr>
          <p:nvPr>
            <p:ph type="body" idx="1"/>
          </p:nvPr>
        </p:nvSpPr>
        <p:spPr>
          <a:solidFill>
            <a:srgbClr val="FFFFFF"/>
          </a:solidFill>
          <a:ln>
            <a:solidFill>
              <a:srgbClr val="000000"/>
            </a:solidFill>
          </a:ln>
        </p:spPr>
        <p:txBody>
          <a:bodyPr/>
          <a:lstStyle/>
          <a:p>
            <a:pPr marL="228600" indent="-228600" eaLnBrk="1" hangingPunct="1">
              <a:buFont typeface="Wingdings" pitchFamily="2" charset="2"/>
              <a:buAutoNum type="alphaLcParenR" startAt="6"/>
            </a:pPr>
            <a:r>
              <a:rPr lang="de-DE" sz="1000" smtClean="0">
                <a:latin typeface="Arial Narrow" pitchFamily="34" charset="0"/>
              </a:rPr>
              <a:t>Der BGH hat diese Werbung stets abgelehnt. Er hat ausgeführt, dass es sich um sachwidrige, emotionale Aspekte </a:t>
            </a:r>
            <a:r>
              <a:rPr lang="de-DE" sz="1000" b="1" i="1" smtClean="0">
                <a:latin typeface="Arial Narrow" pitchFamily="34" charset="0"/>
              </a:rPr>
              <a:t>(Mc Happy-Tag-Spendenaktion, Hinweis auf Stummheit als Appell an das Mitleid zum Kaufanreiz, Ritter-Sport für die Umwelt)</a:t>
            </a:r>
            <a:r>
              <a:rPr lang="de-DE" sz="1000" smtClean="0">
                <a:latin typeface="Arial Narrow" pitchFamily="34" charset="0"/>
              </a:rPr>
              <a:t> oder einen </a:t>
            </a:r>
            <a:r>
              <a:rPr lang="de-DE" sz="1000" b="1" smtClean="0">
                <a:latin typeface="Arial Narrow" pitchFamily="34" charset="0"/>
              </a:rPr>
              <a:t>unsachlichen Vorspann</a:t>
            </a:r>
            <a:r>
              <a:rPr lang="de-DE" sz="1000" smtClean="0">
                <a:latin typeface="Arial Narrow" pitchFamily="34" charset="0"/>
              </a:rPr>
              <a:t> für wirtschaftliche Eigeninteressen handele. </a:t>
            </a:r>
          </a:p>
          <a:p>
            <a:pPr marL="228600" indent="-228600" eaLnBrk="1" hangingPunct="1">
              <a:buFont typeface="Wingdings" pitchFamily="2" charset="2"/>
              <a:buNone/>
            </a:pPr>
            <a:r>
              <a:rPr lang="de-DE" sz="1000" smtClean="0">
                <a:latin typeface="Arial Narrow" pitchFamily="34" charset="0"/>
              </a:rPr>
              <a:t>Das BVerfGE hat dem das Grundrecht von Meinungs- und Pressefreiheit entgegen gehalten und insbesondere die Benetton-Werbung für zulässig erachtet. Nach Auffassung des BVerfG umfasst Meinungsfreiheit auch die kommerzielle Meinungsäußerung. </a:t>
            </a:r>
          </a:p>
          <a:p>
            <a:pPr marL="228600" indent="-228600" eaLnBrk="1" hangingPunct="1">
              <a:buFont typeface="Wingdings" pitchFamily="2" charset="2"/>
              <a:buNone/>
            </a:pPr>
            <a:r>
              <a:rPr lang="de-DE" sz="1000" b="1" smtClean="0">
                <a:latin typeface="Arial Narrow" pitchFamily="34" charset="0"/>
              </a:rPr>
              <a:t>Eine Einschränkung sei nur dann zu machen, wenn von der Schockwerbung eine Gefahr ausgehe.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dt" sz="quarter" idx="1"/>
          </p:nvPr>
        </p:nvSpPr>
        <p:spPr/>
        <p:txBody>
          <a:bodyPr/>
          <a:lstStyle/>
          <a:p>
            <a:pPr>
              <a:defRPr/>
            </a:pPr>
            <a:fld id="{CFD3CC36-3C2B-4220-8D31-24A8F8D4E1E7}" type="datetime1">
              <a:rPr lang="de-DE" smtClean="0"/>
              <a:pPr>
                <a:defRPr/>
              </a:pPr>
              <a:t>08.06.2016</a:t>
            </a:fld>
            <a:endParaRPr lang="de-DE" smtClean="0"/>
          </a:p>
        </p:txBody>
      </p:sp>
      <p:sp>
        <p:nvSpPr>
          <p:cNvPr id="27651" name="Rectangle 7"/>
          <p:cNvSpPr>
            <a:spLocks noGrp="1" noChangeArrowheads="1"/>
          </p:cNvSpPr>
          <p:nvPr>
            <p:ph type="sldNum" sz="quarter" idx="5"/>
          </p:nvPr>
        </p:nvSpPr>
        <p:spPr/>
        <p:txBody>
          <a:bodyPr/>
          <a:lstStyle/>
          <a:p>
            <a:pPr>
              <a:defRPr/>
            </a:pPr>
            <a:fld id="{2590E7FC-6CD3-4C13-93B6-C8E14F6A1704}" type="slidenum">
              <a:rPr lang="de-DE" smtClean="0"/>
              <a:pPr>
                <a:defRPr/>
              </a:pPr>
              <a:t>11</a:t>
            </a:fld>
            <a:endParaRPr lang="de-DE" smtClean="0"/>
          </a:p>
        </p:txBody>
      </p:sp>
      <p:sp>
        <p:nvSpPr>
          <p:cNvPr id="27652" name="Rectangle 2"/>
          <p:cNvSpPr>
            <a:spLocks noGrp="1" noRot="1" noChangeAspect="1" noChangeArrowheads="1" noTextEdit="1"/>
          </p:cNvSpPr>
          <p:nvPr>
            <p:ph type="sldImg"/>
          </p:nvPr>
        </p:nvSpPr>
        <p:spPr>
          <a:solidFill>
            <a:srgbClr val="FFFFFF"/>
          </a:solidFill>
          <a:ln/>
        </p:spPr>
      </p:sp>
      <p:sp>
        <p:nvSpPr>
          <p:cNvPr id="2765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z="1000" b="1" smtClean="0">
              <a:latin typeface="Arial Narrow"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p:txBody>
          <a:bodyPr/>
          <a:lstStyle/>
          <a:p>
            <a:pPr>
              <a:defRPr/>
            </a:pPr>
            <a:fld id="{93BB665A-390F-4FF0-AAA1-21450FCE4AE6}" type="datetime1">
              <a:rPr lang="de-DE" smtClean="0"/>
              <a:pPr>
                <a:defRPr/>
              </a:pPr>
              <a:t>08.06.2016</a:t>
            </a:fld>
            <a:endParaRPr lang="de-DE" smtClean="0"/>
          </a:p>
        </p:txBody>
      </p:sp>
      <p:sp>
        <p:nvSpPr>
          <p:cNvPr id="28675" name="Rectangle 7"/>
          <p:cNvSpPr>
            <a:spLocks noGrp="1" noChangeArrowheads="1"/>
          </p:cNvSpPr>
          <p:nvPr>
            <p:ph type="sldNum" sz="quarter" idx="5"/>
          </p:nvPr>
        </p:nvSpPr>
        <p:spPr/>
        <p:txBody>
          <a:bodyPr/>
          <a:lstStyle/>
          <a:p>
            <a:pPr>
              <a:defRPr/>
            </a:pPr>
            <a:fld id="{F84F7D88-F7AE-4817-9AF7-A34F39A8E589}" type="slidenum">
              <a:rPr lang="de-DE" smtClean="0"/>
              <a:pPr>
                <a:defRPr/>
              </a:pPr>
              <a:t>12</a:t>
            </a:fld>
            <a:endParaRPr lang="de-DE" smtClean="0"/>
          </a:p>
        </p:txBody>
      </p:sp>
      <p:sp>
        <p:nvSpPr>
          <p:cNvPr id="28676" name="Rectangle 2"/>
          <p:cNvSpPr>
            <a:spLocks noGrp="1" noRot="1" noChangeAspect="1" noChangeArrowheads="1" noTextEdit="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 4 Ziff. 5 - 11 UWG (Hausaufgabe!)</a:t>
            </a:r>
            <a:br>
              <a:rPr lang="de-DE" smtClean="0"/>
            </a:br>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p:txBody>
          <a:bodyPr/>
          <a:lstStyle/>
          <a:p>
            <a:pPr>
              <a:defRPr/>
            </a:pPr>
            <a:fld id="{93BB665A-390F-4FF0-AAA1-21450FCE4AE6}" type="datetime1">
              <a:rPr lang="de-DE" smtClean="0"/>
              <a:pPr>
                <a:defRPr/>
              </a:pPr>
              <a:t>08.06.2016</a:t>
            </a:fld>
            <a:endParaRPr lang="de-DE" smtClean="0"/>
          </a:p>
        </p:txBody>
      </p:sp>
      <p:sp>
        <p:nvSpPr>
          <p:cNvPr id="28675" name="Rectangle 7"/>
          <p:cNvSpPr>
            <a:spLocks noGrp="1" noChangeArrowheads="1"/>
          </p:cNvSpPr>
          <p:nvPr>
            <p:ph type="sldNum" sz="quarter" idx="5"/>
          </p:nvPr>
        </p:nvSpPr>
        <p:spPr/>
        <p:txBody>
          <a:bodyPr/>
          <a:lstStyle/>
          <a:p>
            <a:pPr>
              <a:defRPr/>
            </a:pPr>
            <a:fld id="{F84F7D88-F7AE-4817-9AF7-A34F39A8E589}" type="slidenum">
              <a:rPr lang="de-DE" smtClean="0"/>
              <a:pPr>
                <a:defRPr/>
              </a:pPr>
              <a:t>13</a:t>
            </a:fld>
            <a:endParaRPr lang="de-DE" smtClean="0"/>
          </a:p>
        </p:txBody>
      </p:sp>
      <p:sp>
        <p:nvSpPr>
          <p:cNvPr id="28676" name="Rectangle 2"/>
          <p:cNvSpPr>
            <a:spLocks noGrp="1" noRot="1" noChangeAspect="1" noChangeArrowheads="1" noTextEdit="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 4 Ziff. 5 - 11 UWG (Hausaufgabe!)</a:t>
            </a:r>
            <a:br>
              <a:rPr lang="de-DE" smtClean="0"/>
            </a:br>
            <a:endParaRPr 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p:txBody>
          <a:bodyPr/>
          <a:lstStyle/>
          <a:p>
            <a:pPr>
              <a:defRPr/>
            </a:pPr>
            <a:fld id="{93BB665A-390F-4FF0-AAA1-21450FCE4AE6}" type="datetime1">
              <a:rPr lang="de-DE" smtClean="0"/>
              <a:pPr>
                <a:defRPr/>
              </a:pPr>
              <a:t>08.06.2016</a:t>
            </a:fld>
            <a:endParaRPr lang="de-DE" smtClean="0"/>
          </a:p>
        </p:txBody>
      </p:sp>
      <p:sp>
        <p:nvSpPr>
          <p:cNvPr id="28675" name="Rectangle 7"/>
          <p:cNvSpPr>
            <a:spLocks noGrp="1" noChangeArrowheads="1"/>
          </p:cNvSpPr>
          <p:nvPr>
            <p:ph type="sldNum" sz="quarter" idx="5"/>
          </p:nvPr>
        </p:nvSpPr>
        <p:spPr/>
        <p:txBody>
          <a:bodyPr/>
          <a:lstStyle/>
          <a:p>
            <a:pPr>
              <a:defRPr/>
            </a:pPr>
            <a:fld id="{F84F7D88-F7AE-4817-9AF7-A34F39A8E589}" type="slidenum">
              <a:rPr lang="de-DE" smtClean="0"/>
              <a:pPr>
                <a:defRPr/>
              </a:pPr>
              <a:t>14</a:t>
            </a:fld>
            <a:endParaRPr lang="de-DE" smtClean="0"/>
          </a:p>
        </p:txBody>
      </p:sp>
      <p:sp>
        <p:nvSpPr>
          <p:cNvPr id="28676" name="Rectangle 2"/>
          <p:cNvSpPr>
            <a:spLocks noGrp="1" noRot="1" noChangeAspect="1" noChangeArrowheads="1" noTextEdit="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 4 Ziff. 5 - 11 UWG (Hausaufgabe!)</a:t>
            </a:r>
            <a:br>
              <a:rPr lang="de-DE" smtClean="0"/>
            </a:br>
            <a:endParaRPr 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p:txBody>
          <a:bodyPr/>
          <a:lstStyle/>
          <a:p>
            <a:pPr>
              <a:defRPr/>
            </a:pPr>
            <a:fld id="{93BB665A-390F-4FF0-AAA1-21450FCE4AE6}" type="datetime1">
              <a:rPr lang="de-DE" smtClean="0"/>
              <a:pPr>
                <a:defRPr/>
              </a:pPr>
              <a:t>08.06.2016</a:t>
            </a:fld>
            <a:endParaRPr lang="de-DE" smtClean="0"/>
          </a:p>
        </p:txBody>
      </p:sp>
      <p:sp>
        <p:nvSpPr>
          <p:cNvPr id="28675" name="Rectangle 7"/>
          <p:cNvSpPr>
            <a:spLocks noGrp="1" noChangeArrowheads="1"/>
          </p:cNvSpPr>
          <p:nvPr>
            <p:ph type="sldNum" sz="quarter" idx="5"/>
          </p:nvPr>
        </p:nvSpPr>
        <p:spPr/>
        <p:txBody>
          <a:bodyPr/>
          <a:lstStyle/>
          <a:p>
            <a:pPr>
              <a:defRPr/>
            </a:pPr>
            <a:fld id="{F84F7D88-F7AE-4817-9AF7-A34F39A8E589}" type="slidenum">
              <a:rPr lang="de-DE" smtClean="0"/>
              <a:pPr>
                <a:defRPr/>
              </a:pPr>
              <a:t>15</a:t>
            </a:fld>
            <a:endParaRPr lang="de-DE" smtClean="0"/>
          </a:p>
        </p:txBody>
      </p:sp>
      <p:sp>
        <p:nvSpPr>
          <p:cNvPr id="28676" name="Rectangle 2"/>
          <p:cNvSpPr>
            <a:spLocks noGrp="1" noRot="1" noChangeAspect="1" noChangeArrowheads="1" noTextEdit="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 4 Ziff. 5 - 11 UWG (Hausaufgabe!)</a:t>
            </a:r>
            <a:br>
              <a:rPr lang="de-DE" smtClean="0"/>
            </a:br>
            <a:endParaRPr 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p:txBody>
          <a:bodyPr/>
          <a:lstStyle/>
          <a:p>
            <a:pPr>
              <a:defRPr/>
            </a:pPr>
            <a:fld id="{D5DD4A95-C578-4ECB-9F48-4D0FBB0F155D}" type="datetime1">
              <a:rPr lang="de-DE" smtClean="0"/>
              <a:pPr>
                <a:defRPr/>
              </a:pPr>
              <a:t>08.06.2016</a:t>
            </a:fld>
            <a:endParaRPr lang="de-DE" smtClean="0"/>
          </a:p>
        </p:txBody>
      </p:sp>
      <p:sp>
        <p:nvSpPr>
          <p:cNvPr id="29699" name="Rectangle 7"/>
          <p:cNvSpPr>
            <a:spLocks noGrp="1" noChangeArrowheads="1"/>
          </p:cNvSpPr>
          <p:nvPr>
            <p:ph type="sldNum" sz="quarter" idx="5"/>
          </p:nvPr>
        </p:nvSpPr>
        <p:spPr/>
        <p:txBody>
          <a:bodyPr/>
          <a:lstStyle/>
          <a:p>
            <a:pPr>
              <a:defRPr/>
            </a:pPr>
            <a:fld id="{E3A9BF1F-0E0E-4D3F-BA28-398AC947EB4E}" type="slidenum">
              <a:rPr lang="de-DE" smtClean="0"/>
              <a:pPr>
                <a:defRPr/>
              </a:pPr>
              <a:t>16</a:t>
            </a:fld>
            <a:endParaRPr lang="de-DE" smtClean="0"/>
          </a:p>
        </p:txBody>
      </p:sp>
      <p:sp>
        <p:nvSpPr>
          <p:cNvPr id="29700" name="Rectangle 2"/>
          <p:cNvSpPr>
            <a:spLocks noGrp="1" noRot="1" noChangeAspect="1" noChangeArrowheads="1" noTextEdit="1"/>
          </p:cNvSpPr>
          <p:nvPr>
            <p:ph type="sldImg"/>
          </p:nvPr>
        </p:nvSpPr>
        <p:spPr>
          <a:solidFill>
            <a:srgbClr val="FFFFFF"/>
          </a:solidFill>
          <a:ln/>
        </p:spPr>
      </p:sp>
      <p:sp>
        <p:nvSpPr>
          <p:cNvPr id="2970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mtClean="0"/>
              <a:t>§ 4 Ziff. 5 - 11 UWG (Hausaufgabe!)</a:t>
            </a:r>
            <a:br>
              <a:rPr lang="de-DE" smtClean="0"/>
            </a:br>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p:txBody>
          <a:bodyPr/>
          <a:lstStyle/>
          <a:p>
            <a:pPr>
              <a:defRPr/>
            </a:pPr>
            <a:fld id="{EF5EA846-28C7-41C2-9F04-E0520C2638E5}" type="datetime1">
              <a:rPr lang="de-DE" smtClean="0"/>
              <a:pPr>
                <a:defRPr/>
              </a:pPr>
              <a:t>08.06.2016</a:t>
            </a:fld>
            <a:endParaRPr lang="de-DE" smtClean="0"/>
          </a:p>
        </p:txBody>
      </p:sp>
      <p:sp>
        <p:nvSpPr>
          <p:cNvPr id="18435" name="Rectangle 7"/>
          <p:cNvSpPr>
            <a:spLocks noGrp="1" noChangeArrowheads="1"/>
          </p:cNvSpPr>
          <p:nvPr>
            <p:ph type="sldNum" sz="quarter" idx="5"/>
          </p:nvPr>
        </p:nvSpPr>
        <p:spPr/>
        <p:txBody>
          <a:bodyPr/>
          <a:lstStyle/>
          <a:p>
            <a:pPr>
              <a:defRPr/>
            </a:pPr>
            <a:fld id="{ABA13E52-FCE8-47D3-B7C8-120DFFC2423A}" type="slidenum">
              <a:rPr lang="de-DE" smtClean="0"/>
              <a:pPr>
                <a:defRPr/>
              </a:pPr>
              <a:t>2</a:t>
            </a:fld>
            <a:endParaRPr lang="de-DE" smtClean="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p:txBody>
          <a:bodyPr/>
          <a:lstStyle/>
          <a:p>
            <a:pPr>
              <a:defRPr/>
            </a:pPr>
            <a:fld id="{13823814-0E08-4E36-8387-76CC948B119E}" type="datetime1">
              <a:rPr lang="de-DE" smtClean="0"/>
              <a:pPr>
                <a:defRPr/>
              </a:pPr>
              <a:t>08.06.2016</a:t>
            </a:fld>
            <a:endParaRPr lang="de-DE" smtClean="0"/>
          </a:p>
        </p:txBody>
      </p:sp>
      <p:sp>
        <p:nvSpPr>
          <p:cNvPr id="19459" name="Rectangle 7"/>
          <p:cNvSpPr>
            <a:spLocks noGrp="1" noChangeArrowheads="1"/>
          </p:cNvSpPr>
          <p:nvPr>
            <p:ph type="sldNum" sz="quarter" idx="5"/>
          </p:nvPr>
        </p:nvSpPr>
        <p:spPr/>
        <p:txBody>
          <a:bodyPr/>
          <a:lstStyle/>
          <a:p>
            <a:pPr>
              <a:defRPr/>
            </a:pPr>
            <a:fld id="{2C009321-8691-4CAC-B5FF-C043FC5AD239}" type="slidenum">
              <a:rPr lang="de-DE" smtClean="0"/>
              <a:pPr>
                <a:defRPr/>
              </a:pPr>
              <a:t>3</a:t>
            </a:fld>
            <a:endParaRPr lang="de-DE" smtClean="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pPr eaLnBrk="1" hangingPunct="1"/>
            <a:r>
              <a:rPr lang="de-DE" smtClean="0"/>
              <a:t>Zu I: Zulässig ist Werbung, wenn </a:t>
            </a:r>
          </a:p>
          <a:p>
            <a:pPr lvl="1" eaLnBrk="1" hangingPunct="1"/>
            <a:r>
              <a:rPr lang="de-DE" smtClean="0"/>
              <a:t>Keine Bezüge auf Mitbewerber : Spalt schaltet den Schmerz ab</a:t>
            </a:r>
          </a:p>
          <a:p>
            <a:pPr lvl="1" eaLnBrk="1" hangingPunct="1"/>
            <a:r>
              <a:rPr lang="de-DE" smtClean="0"/>
              <a:t>Kein Vergleich mit anderem Produkt – „das beste Persil, das es je gab.“</a:t>
            </a:r>
          </a:p>
          <a:p>
            <a:pPr lvl="1" eaLnBrk="1" hangingPunct="1"/>
            <a:r>
              <a:rPr lang="de-DE" smtClean="0"/>
              <a:t>Nur bloße Appelle: „Kauf den Fisch beim Spezialisten, Nordsee“</a:t>
            </a:r>
          </a:p>
          <a:p>
            <a:pPr lvl="1" eaLnBrk="1" hangingPunct="1"/>
            <a:r>
              <a:rPr lang="de-DE" smtClean="0"/>
              <a:t>Bloße Werbefloskeln: „Wir machen den Weg frei- Volksbanken“</a:t>
            </a:r>
          </a:p>
          <a:p>
            <a:pPr eaLnBrk="1" hangingPunct="1"/>
            <a:r>
              <a:rPr lang="de-DE" smtClean="0"/>
              <a:t>Zu II. </a:t>
            </a:r>
          </a:p>
          <a:p>
            <a:pPr eaLnBrk="1" hangingPunct="1"/>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p:txBody>
          <a:bodyPr/>
          <a:lstStyle/>
          <a:p>
            <a:pPr>
              <a:defRPr/>
            </a:pPr>
            <a:fld id="{B2A027E1-D0F7-4D19-A45B-60A1B4CB527B}" type="datetime1">
              <a:rPr lang="de-DE" smtClean="0"/>
              <a:pPr>
                <a:defRPr/>
              </a:pPr>
              <a:t>08.06.2016</a:t>
            </a:fld>
            <a:endParaRPr lang="de-DE" smtClean="0"/>
          </a:p>
        </p:txBody>
      </p:sp>
      <p:sp>
        <p:nvSpPr>
          <p:cNvPr id="20483" name="Rectangle 7"/>
          <p:cNvSpPr>
            <a:spLocks noGrp="1" noChangeArrowheads="1"/>
          </p:cNvSpPr>
          <p:nvPr>
            <p:ph type="sldNum" sz="quarter" idx="5"/>
          </p:nvPr>
        </p:nvSpPr>
        <p:spPr/>
        <p:txBody>
          <a:bodyPr/>
          <a:lstStyle/>
          <a:p>
            <a:pPr>
              <a:defRPr/>
            </a:pPr>
            <a:fld id="{664C9490-B0B0-4272-A32C-36D956D839B2}" type="slidenum">
              <a:rPr lang="de-DE" smtClean="0"/>
              <a:pPr>
                <a:defRPr/>
              </a:pPr>
              <a:t>4</a:t>
            </a:fld>
            <a:endParaRPr lang="de-DE" smtClean="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pPr eaLnBrk="1" hangingPunct="1"/>
            <a:r>
              <a:rPr lang="de-DE" smtClean="0"/>
              <a:t>Zu I: Zulässig ist Werbung, wenn </a:t>
            </a:r>
          </a:p>
          <a:p>
            <a:pPr lvl="1" eaLnBrk="1" hangingPunct="1"/>
            <a:r>
              <a:rPr lang="de-DE" smtClean="0"/>
              <a:t>Keine Bezüge auf Mitbewerber : Spalt schaltet den Schmerz ab</a:t>
            </a:r>
          </a:p>
          <a:p>
            <a:pPr lvl="1" eaLnBrk="1" hangingPunct="1"/>
            <a:r>
              <a:rPr lang="de-DE" smtClean="0"/>
              <a:t>Kein Vergleich mit anderem Produkt – „das beste Persil, das es je gab.“</a:t>
            </a:r>
          </a:p>
          <a:p>
            <a:pPr lvl="1" eaLnBrk="1" hangingPunct="1"/>
            <a:r>
              <a:rPr lang="de-DE" smtClean="0"/>
              <a:t>Nur bloße Appelle: „Kauf den Fisch beim Spezialisten, Nordsee“</a:t>
            </a:r>
          </a:p>
          <a:p>
            <a:pPr lvl="1" eaLnBrk="1" hangingPunct="1"/>
            <a:r>
              <a:rPr lang="de-DE" smtClean="0"/>
              <a:t>Bloße Werbefloskeln: „Wir machen den Weg frei- Volksbanken“</a:t>
            </a:r>
          </a:p>
          <a:p>
            <a:pPr eaLnBrk="1" hangingPunct="1"/>
            <a:r>
              <a:rPr lang="de-DE" smtClean="0"/>
              <a:t>Zu II. </a:t>
            </a:r>
          </a:p>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p:txBody>
          <a:bodyPr/>
          <a:lstStyle/>
          <a:p>
            <a:pPr>
              <a:defRPr/>
            </a:pPr>
            <a:fld id="{80A0CC71-7546-4A90-9995-E2333E9F39F2}" type="datetime1">
              <a:rPr lang="de-DE" smtClean="0"/>
              <a:pPr>
                <a:defRPr/>
              </a:pPr>
              <a:t>08.06.2016</a:t>
            </a:fld>
            <a:endParaRPr lang="de-DE" smtClean="0"/>
          </a:p>
        </p:txBody>
      </p:sp>
      <p:sp>
        <p:nvSpPr>
          <p:cNvPr id="21507" name="Rectangle 7"/>
          <p:cNvSpPr>
            <a:spLocks noGrp="1" noChangeArrowheads="1"/>
          </p:cNvSpPr>
          <p:nvPr>
            <p:ph type="sldNum" sz="quarter" idx="5"/>
          </p:nvPr>
        </p:nvSpPr>
        <p:spPr/>
        <p:txBody>
          <a:bodyPr/>
          <a:lstStyle/>
          <a:p>
            <a:pPr>
              <a:defRPr/>
            </a:pPr>
            <a:fld id="{7302B95F-4C11-4F20-ABF5-CEAC5A45FDAC}" type="slidenum">
              <a:rPr lang="de-DE" smtClean="0"/>
              <a:pPr>
                <a:defRPr/>
              </a:pPr>
              <a:t>5</a:t>
            </a:fld>
            <a:endParaRPr lang="de-DE" smtClean="0"/>
          </a:p>
        </p:txBody>
      </p:sp>
      <p:sp>
        <p:nvSpPr>
          <p:cNvPr id="21508" name="Rectangle 2"/>
          <p:cNvSpPr>
            <a:spLocks noGrp="1" noRot="1" noChangeAspect="1" noChangeArrowheads="1" noTextEdit="1"/>
          </p:cNvSpPr>
          <p:nvPr>
            <p:ph type="sldImg"/>
          </p:nvPr>
        </p:nvSpPr>
        <p:spPr>
          <a:solidFill>
            <a:srgbClr val="FFFFFF"/>
          </a:solidFill>
          <a:ln/>
        </p:spPr>
      </p:sp>
      <p:sp>
        <p:nvSpPr>
          <p:cNvPr id="2150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p:txBody>
          <a:bodyPr/>
          <a:lstStyle/>
          <a:p>
            <a:pPr>
              <a:defRPr/>
            </a:pPr>
            <a:fld id="{CFC89FA1-3FE0-4AEF-AD63-7FC9DC75569D}" type="datetime1">
              <a:rPr lang="de-DE" smtClean="0"/>
              <a:pPr>
                <a:defRPr/>
              </a:pPr>
              <a:t>08.06.2016</a:t>
            </a:fld>
            <a:endParaRPr lang="de-DE" smtClean="0"/>
          </a:p>
        </p:txBody>
      </p:sp>
      <p:sp>
        <p:nvSpPr>
          <p:cNvPr id="22531" name="Rectangle 7"/>
          <p:cNvSpPr>
            <a:spLocks noGrp="1" noChangeArrowheads="1"/>
          </p:cNvSpPr>
          <p:nvPr>
            <p:ph type="sldNum" sz="quarter" idx="5"/>
          </p:nvPr>
        </p:nvSpPr>
        <p:spPr/>
        <p:txBody>
          <a:bodyPr/>
          <a:lstStyle/>
          <a:p>
            <a:pPr>
              <a:defRPr/>
            </a:pPr>
            <a:fld id="{43F04BAC-22BE-4339-BC52-8E4981F83ADB}" type="slidenum">
              <a:rPr lang="de-DE" smtClean="0"/>
              <a:pPr>
                <a:defRPr/>
              </a:pPr>
              <a:t>6</a:t>
            </a:fld>
            <a:endParaRPr lang="de-DE" smtClean="0"/>
          </a:p>
        </p:txBody>
      </p:sp>
      <p:sp>
        <p:nvSpPr>
          <p:cNvPr id="22532" name="Rectangle 2"/>
          <p:cNvSpPr>
            <a:spLocks noGrp="1" noRot="1" noChangeAspect="1" noChangeArrowheads="1" noTextEdit="1"/>
          </p:cNvSpPr>
          <p:nvPr>
            <p:ph type="sldImg"/>
          </p:nvPr>
        </p:nvSpPr>
        <p:spPr>
          <a:solidFill>
            <a:srgbClr val="FFFFFF"/>
          </a:solidFill>
          <a:ln/>
        </p:spPr>
      </p:sp>
      <p:sp>
        <p:nvSpPr>
          <p:cNvPr id="22533"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z="1000" smtClean="0">
                <a:latin typeface="Arial Narrow" pitchFamily="34" charset="0"/>
              </a:rPr>
              <a:t>Zu Ziffer 5 (§ 6 Abs. 2 Nr. 5) Brillenfall: In einer mittelgroßen Stadt bildet sich eine Leistungsgemeinschaft von 10 Optikern. N eröffnet ebenfalls, tritt jedoch der Leistungsgemeinschaft nicht bei und bewirbt 6 Wochen lang massiv mit besonders preisgünstigen Brillen und Qualität. Daraufhin bewerben die Optiker (O) nunmehr mit dem Sloagan: „Bei uns hat Qualität auch Stil.“ (Fall 30: S. 316 Eisenmann/Jautz)</a:t>
            </a:r>
          </a:p>
          <a:p>
            <a:pPr eaLnBrk="1" hangingPunct="1"/>
            <a:r>
              <a:rPr lang="de-DE" sz="1000" smtClean="0">
                <a:latin typeface="Arial Narrow" pitchFamily="34" charset="0"/>
              </a:rPr>
              <a:t>N könnte gegen O Anspruch auf Unterlassung gemäß § 6 Abs. 2 Nr. 5, 6 Abs. 1, 3, 8 Abs. 3 UWG haben. </a:t>
            </a:r>
          </a:p>
          <a:p>
            <a:pPr eaLnBrk="1" hangingPunct="1"/>
            <a:r>
              <a:rPr lang="de-DE" sz="1000" smtClean="0">
                <a:latin typeface="Arial Narrow" pitchFamily="34" charset="0"/>
              </a:rPr>
              <a:t>Die Werbung der O ist Wettbewerbshandlung im Sinne des § 2 I Nr. 1 UWG.</a:t>
            </a:r>
          </a:p>
          <a:p>
            <a:pPr eaLnBrk="1" hangingPunct="1"/>
            <a:r>
              <a:rPr lang="de-DE" sz="1000" smtClean="0">
                <a:latin typeface="Arial Narrow" pitchFamily="34" charset="0"/>
              </a:rPr>
              <a:t>Fraglich ist jedoch, ob es sich bei der Werbung um vergleichende Werbung im Sinne des § 6 Abs. 1 UWG handelt. </a:t>
            </a:r>
          </a:p>
          <a:p>
            <a:pPr eaLnBrk="1" hangingPunct="1"/>
            <a:r>
              <a:rPr lang="de-DE" sz="1000" smtClean="0">
                <a:latin typeface="Arial Narrow" pitchFamily="34" charset="0"/>
              </a:rPr>
              <a:t>Gemäß § 6 Abs. 1 UWG liegt vergleichende Werbung nur dann vor, wenn die Werbung, die Produkte des Mitbewerbers oder den Mitbewerber erkennen lässt bzw. erkennbar macht. N ist zwar nicht unmittelbar genannt. Jedoch besteht zwischen dem Inserat des N und dem Inserat der O ein unmittbarer zeitlicher Zusammenhang. Ein nicht unerheblicher Teil des angesprochenen Verkehrskreises wird die Werbung der O als Gegenreklame gegenüber der Werbung des N identifizieren. Damit ist N konkret erkennbar. Vergleichende Werbung ist gegeben. </a:t>
            </a:r>
          </a:p>
          <a:p>
            <a:pPr eaLnBrk="1" hangingPunct="1"/>
            <a:r>
              <a:rPr lang="de-DE" sz="1000" smtClean="0">
                <a:latin typeface="Arial Narrow" pitchFamily="34" charset="0"/>
              </a:rPr>
              <a:t>Die Werbung müsste jedoch darüber hinaus auch herabsetzend oder verunglimpfend sein und gleichzeitig im Sinne des § 6 Abs. 2 Nr. 2 UWG Eigenschaften vergleichen. </a:t>
            </a:r>
          </a:p>
          <a:p>
            <a:pPr eaLnBrk="1" hangingPunct="1"/>
            <a:r>
              <a:rPr lang="de-DE" sz="1000" smtClean="0">
                <a:latin typeface="Arial Narrow" pitchFamily="34" charset="0"/>
              </a:rPr>
              <a:t>Offensichtlich ist keine der Beiden Tatbestandsmerkmale erfüllt. Durch die Werbung der O werden den Lesern keine Einzelheiten mitgeteilt. Jedoch ist auch zu berücksichtigen, dass die allgemeine Behauptung „bei uns hat Qualität auch Stil“ bei dem Umworbenen den Eindruck erweckt, die von N angebotenen Brillen hätten KEINEN Stil. </a:t>
            </a:r>
          </a:p>
          <a:p>
            <a:pPr eaLnBrk="1" hangingPunct="1"/>
            <a:r>
              <a:rPr lang="de-DE" sz="1000" smtClean="0">
                <a:latin typeface="Arial Narrow" pitchFamily="34" charset="0"/>
              </a:rPr>
              <a:t>Hierin ist eine pauschale Abqualifizierung des N zu sehen. Dies muss um so mehr vor dem Hintergrund gelten, als dass der Stil der Brille gerade ein wesentliches Merkmal von Brillen ist. </a:t>
            </a:r>
          </a:p>
          <a:p>
            <a:pPr eaLnBrk="1" hangingPunct="1"/>
            <a:r>
              <a:rPr lang="de-DE" sz="1000" smtClean="0">
                <a:latin typeface="Arial Narrow" pitchFamily="34" charset="0"/>
              </a:rPr>
              <a:t>Die Voraussetzungen des § 6 Abs. 2 Nr. 5 liegen vor. Der Unterlassungsanspruch ist begründet. § 3 UWG stellt hier kein Problem dar.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p:txBody>
          <a:bodyPr/>
          <a:lstStyle/>
          <a:p>
            <a:pPr>
              <a:defRPr/>
            </a:pPr>
            <a:fld id="{9470B4BF-C179-474F-81B4-E69757E171F7}" type="datetime1">
              <a:rPr lang="de-DE" smtClean="0"/>
              <a:pPr>
                <a:defRPr/>
              </a:pPr>
              <a:t>08.06.2016</a:t>
            </a:fld>
            <a:endParaRPr lang="de-DE" smtClean="0"/>
          </a:p>
        </p:txBody>
      </p:sp>
      <p:sp>
        <p:nvSpPr>
          <p:cNvPr id="23555" name="Rectangle 7"/>
          <p:cNvSpPr>
            <a:spLocks noGrp="1" noChangeArrowheads="1"/>
          </p:cNvSpPr>
          <p:nvPr>
            <p:ph type="sldNum" sz="quarter" idx="5"/>
          </p:nvPr>
        </p:nvSpPr>
        <p:spPr/>
        <p:txBody>
          <a:bodyPr/>
          <a:lstStyle/>
          <a:p>
            <a:pPr>
              <a:defRPr/>
            </a:pPr>
            <a:fld id="{B4360FAE-B188-433F-ADDA-61343AAA5039}" type="slidenum">
              <a:rPr lang="de-DE" smtClean="0"/>
              <a:pPr>
                <a:defRPr/>
              </a:pPr>
              <a:t>7</a:t>
            </a:fld>
            <a:endParaRPr lang="de-DE" smtClean="0"/>
          </a:p>
        </p:txBody>
      </p:sp>
      <p:sp>
        <p:nvSpPr>
          <p:cNvPr id="23556" name="Rectangle 2"/>
          <p:cNvSpPr>
            <a:spLocks noGrp="1" noRot="1" noChangeAspect="1" noChangeArrowheads="1" noTextEdit="1"/>
          </p:cNvSpPr>
          <p:nvPr>
            <p:ph type="sldImg"/>
          </p:nvPr>
        </p:nvSpPr>
        <p:spPr>
          <a:solidFill>
            <a:srgbClr val="FFFFFF"/>
          </a:solidFill>
          <a:ln/>
        </p:spPr>
      </p:sp>
      <p:sp>
        <p:nvSpPr>
          <p:cNvPr id="2355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z="1000" smtClean="0">
                <a:latin typeface="Arial Narrow" pitchFamily="34" charset="0"/>
              </a:rPr>
              <a:t>„Anzapfen“ bezeichnet einen Vorgang zwischen Herstellern und/oder Händlern und/oder Lieferanten. Der eine verlangt vom anderen eine kostenlose Zusatzleistung im Hinblick auf die Fortsetzung der geschäftlichen Beziehung. </a:t>
            </a:r>
          </a:p>
          <a:p>
            <a:pPr eaLnBrk="1" hangingPunct="1"/>
            <a:r>
              <a:rPr lang="de-DE" sz="1000" i="1" smtClean="0">
                <a:latin typeface="Arial Narrow" pitchFamily="34" charset="0"/>
              </a:rPr>
              <a:t>Fall:</a:t>
            </a:r>
          </a:p>
          <a:p>
            <a:pPr eaLnBrk="1" hangingPunct="1"/>
            <a:r>
              <a:rPr lang="de-DE" sz="1000" smtClean="0">
                <a:latin typeface="Arial Narrow" pitchFamily="34" charset="0"/>
              </a:rPr>
              <a:t>Der Werkzeughersteller und Händler W (Jahresumsatz ca. 5 Mrd. €, 50.000 Mitarbeiter) feierte sein 50-jähriges Firmenjubiläum. Aus diesem Anlass fand ein großes Fest in einer Konzerthalle statt, zu dem 2.000 Gäste geladen waren. </a:t>
            </a:r>
          </a:p>
          <a:p>
            <a:pPr eaLnBrk="1" hangingPunct="1"/>
            <a:r>
              <a:rPr lang="de-DE" sz="1000" smtClean="0">
                <a:latin typeface="Arial Narrow" pitchFamily="34" charset="0"/>
              </a:rPr>
              <a:t>Zur Finanzierung der Jubiläumsaktivitäten verschickt die Firma ein Rundschreiben an alle ihre Lieferanten, in welchem sie um einen finanziellen Beitrag („Bonus“) in Höhe von 5 % des Jahresumsatzes des jeweiligen Lieferanten bittet. </a:t>
            </a:r>
          </a:p>
          <a:p>
            <a:pPr eaLnBrk="1" hangingPunct="1"/>
            <a:r>
              <a:rPr lang="de-DE" sz="1000" smtClean="0">
                <a:latin typeface="Arial Narrow" pitchFamily="34" charset="0"/>
              </a:rPr>
              <a:t>In dem Rundschreiben heißt es u.a, dass die Lieferanten der langjährigen Partnerschaft mit der Firma W viel zu verdanken hätten und mit der Leistung des Beitrags die Geschäftsbeziehung weiter „festigen“ könnten. Ein Teil des Geldes fließe in die Neuauflage der Produktkataloge, wodurch es wieder den Lieferanten zukomme. </a:t>
            </a:r>
          </a:p>
          <a:p>
            <a:pPr eaLnBrk="1" hangingPunct="1"/>
            <a:r>
              <a:rPr lang="de-DE" sz="1000" smtClean="0">
                <a:latin typeface="Arial Narrow" pitchFamily="34" charset="0"/>
              </a:rPr>
              <a:t>Lösung </a:t>
            </a:r>
          </a:p>
          <a:p>
            <a:pPr eaLnBrk="1" hangingPunct="1"/>
            <a:r>
              <a:rPr lang="de-DE" sz="1000" smtClean="0">
                <a:latin typeface="Arial Narrow" pitchFamily="34" charset="0"/>
              </a:rPr>
              <a:t>§ 4 Ziff. 1?</a:t>
            </a:r>
          </a:p>
          <a:p>
            <a:pPr eaLnBrk="1" hangingPunct="1"/>
            <a:r>
              <a:rPr lang="de-DE" sz="1000" smtClean="0">
                <a:latin typeface="Arial Narrow" pitchFamily="34" charset="0"/>
              </a:rPr>
              <a:t>Wettbewerbshandlung (+)</a:t>
            </a:r>
          </a:p>
          <a:p>
            <a:pPr eaLnBrk="1" hangingPunct="1"/>
            <a:r>
              <a:rPr lang="de-DE" sz="1000" smtClean="0">
                <a:latin typeface="Arial Narrow" pitchFamily="34" charset="0"/>
              </a:rPr>
              <a:t>Die als „Bitte“ formulierte Anfrage ist als Ausübung von Druck zu qualifizieren. </a:t>
            </a:r>
            <a:r>
              <a:rPr lang="de-DE" sz="1000" smtClean="0">
                <a:latin typeface="Arial Narrow" pitchFamily="34" charset="0"/>
                <a:sym typeface="Wingdings" pitchFamily="2" charset="2"/>
              </a:rPr>
              <a:t> gilt auch für Rabattverlangen, Eintrittsgeld, Zuschüsse o.ä.) </a:t>
            </a:r>
          </a:p>
          <a:p>
            <a:pPr eaLnBrk="1" hangingPunct="1"/>
            <a:r>
              <a:rPr lang="de-DE" sz="1000" smtClean="0">
                <a:latin typeface="Arial Narrow" pitchFamily="34" charset="0"/>
                <a:sym typeface="Wingdings" pitchFamily="2" charset="2"/>
              </a:rPr>
              <a:t>Bei dem hier vorliegenden „Anzapfen“ werden Lieferanten mehr oder weniger deutlich gravierende Nachteile angedroht, falls sie der Forderung nicht nachkommen. Es handelt sich um einen </a:t>
            </a:r>
            <a:r>
              <a:rPr lang="de-DE" sz="1000" b="1" smtClean="0">
                <a:latin typeface="Arial Narrow" pitchFamily="34" charset="0"/>
                <a:sym typeface="Wingdings" pitchFamily="2" charset="2"/>
              </a:rPr>
              <a:t>Missbrauch der Nachfragemacht.</a:t>
            </a:r>
            <a:r>
              <a:rPr lang="de-DE" sz="1000" smtClean="0">
                <a:latin typeface="Arial Narrow" pitchFamily="34" charset="0"/>
                <a:sym typeface="Wingdings" pitchFamily="2" charset="2"/>
              </a:rPr>
              <a:t>  </a:t>
            </a:r>
          </a:p>
          <a:p>
            <a:pPr eaLnBrk="1" hangingPunct="1"/>
            <a:r>
              <a:rPr lang="de-DE" sz="1000" b="1" smtClean="0">
                <a:latin typeface="Arial Narrow" pitchFamily="34" charset="0"/>
                <a:sym typeface="Wingdings" pitchFamily="2" charset="2"/>
              </a:rPr>
              <a:t>Es liegt wegen der Beeinträchtigung der Absatztätigkeit gleichzeitig § 4 Nr. 10 UWG vor. </a:t>
            </a:r>
            <a:endParaRPr lang="de-DE" sz="1000" b="1" smtClean="0">
              <a:latin typeface="Arial Narrow"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p:txBody>
          <a:bodyPr/>
          <a:lstStyle/>
          <a:p>
            <a:pPr>
              <a:defRPr/>
            </a:pPr>
            <a:fld id="{8D139B45-4567-4090-84F0-45D201633B1E}" type="datetime1">
              <a:rPr lang="de-DE" smtClean="0"/>
              <a:pPr>
                <a:defRPr/>
              </a:pPr>
              <a:t>08.06.2016</a:t>
            </a:fld>
            <a:endParaRPr lang="de-DE" smtClean="0"/>
          </a:p>
        </p:txBody>
      </p:sp>
      <p:sp>
        <p:nvSpPr>
          <p:cNvPr id="24579" name="Rectangle 7"/>
          <p:cNvSpPr>
            <a:spLocks noGrp="1" noChangeArrowheads="1"/>
          </p:cNvSpPr>
          <p:nvPr>
            <p:ph type="sldNum" sz="quarter" idx="5"/>
          </p:nvPr>
        </p:nvSpPr>
        <p:spPr/>
        <p:txBody>
          <a:bodyPr/>
          <a:lstStyle/>
          <a:p>
            <a:pPr>
              <a:defRPr/>
            </a:pPr>
            <a:fld id="{F80C5F99-A2DF-495D-84D3-C111D7AB0B83}" type="slidenum">
              <a:rPr lang="de-DE" smtClean="0"/>
              <a:pPr>
                <a:defRPr/>
              </a:pPr>
              <a:t>8</a:t>
            </a:fld>
            <a:endParaRPr lang="de-DE" smtClean="0"/>
          </a:p>
        </p:txBody>
      </p:sp>
      <p:sp>
        <p:nvSpPr>
          <p:cNvPr id="24580" name="Rectangle 2"/>
          <p:cNvSpPr>
            <a:spLocks noGrp="1" noRot="1" noChangeAspect="1" noChangeArrowheads="1" noTextEdit="1"/>
          </p:cNvSpPr>
          <p:nvPr>
            <p:ph type="sldImg"/>
          </p:nvPr>
        </p:nvSpPr>
        <p:spPr>
          <a:solidFill>
            <a:srgbClr val="FFFFFF"/>
          </a:solidFill>
          <a:ln/>
        </p:spPr>
      </p:sp>
      <p:sp>
        <p:nvSpPr>
          <p:cNvPr id="2458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de-DE" sz="1000" b="1" smtClean="0">
                <a:latin typeface="Arial Narrow" pitchFamily="34" charset="0"/>
              </a:rPr>
              <a:t>Für unzulässig erklärt wurden: </a:t>
            </a:r>
          </a:p>
          <a:p>
            <a:pPr eaLnBrk="1" hangingPunct="1">
              <a:buFont typeface="Wingdings" pitchFamily="2" charset="2"/>
              <a:buChar char="Ø"/>
            </a:pPr>
            <a:r>
              <a:rPr lang="de-DE" sz="1000" b="1" smtClean="0">
                <a:latin typeface="Arial Narrow" pitchFamily="34" charset="0"/>
              </a:rPr>
              <a:t>Gutscheine für Boutique-Täschchen, Fahrschulstunde)</a:t>
            </a:r>
          </a:p>
          <a:p>
            <a:pPr eaLnBrk="1" hangingPunct="1">
              <a:buFont typeface="Wingdings" pitchFamily="2" charset="2"/>
              <a:buChar char="Ø"/>
            </a:pPr>
            <a:r>
              <a:rPr lang="de-DE" sz="1000" b="1" smtClean="0">
                <a:latin typeface="Arial Narrow" pitchFamily="34" charset="0"/>
              </a:rPr>
              <a:t>Schreibtischlampen, Autoaptheken, wertvolle Werkzeuge, Dokumentenmappen, Piloten-, Werkzeug, Koffer, Handtaschen (jeweils aus Leder)</a:t>
            </a:r>
          </a:p>
          <a:p>
            <a:pPr eaLnBrk="1" hangingPunct="1">
              <a:buFont typeface="Wingdings" pitchFamily="2" charset="2"/>
              <a:buChar char="Ø"/>
            </a:pPr>
            <a:r>
              <a:rPr lang="de-DE" sz="1000" b="1" smtClean="0">
                <a:latin typeface="Arial Narrow" pitchFamily="34" charset="0"/>
              </a:rPr>
              <a:t>Kostenloses Blutdruckmessen in d. Apotheke</a:t>
            </a:r>
          </a:p>
          <a:p>
            <a:pPr eaLnBrk="1" hangingPunct="1">
              <a:buFont typeface="Wingdings" pitchFamily="2" charset="2"/>
              <a:buChar char="Ø"/>
            </a:pPr>
            <a:r>
              <a:rPr lang="de-DE" sz="1000" b="1" smtClean="0">
                <a:latin typeface="Arial Narrow" pitchFamily="34" charset="0"/>
              </a:rPr>
              <a:t>Kostenloser Hauttest in Apotheke</a:t>
            </a:r>
          </a:p>
          <a:p>
            <a:pPr eaLnBrk="1" hangingPunct="1">
              <a:buFont typeface="Wingdings" pitchFamily="2" charset="2"/>
              <a:buChar char="Ø"/>
            </a:pPr>
            <a:r>
              <a:rPr lang="de-DE" sz="1000" b="1" smtClean="0">
                <a:latin typeface="Arial Narrow" pitchFamily="34" charset="0"/>
              </a:rPr>
              <a:t>Unentgeltliche Kfz-Diagnose</a:t>
            </a:r>
          </a:p>
          <a:p>
            <a:pPr eaLnBrk="1" hangingPunct="1">
              <a:buFont typeface="Wingdings" pitchFamily="2" charset="2"/>
              <a:buChar char="Ø"/>
            </a:pPr>
            <a:endParaRPr lang="de-DE" sz="1000" b="1" smtClean="0">
              <a:latin typeface="Arial Narrow"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p:txBody>
          <a:bodyPr/>
          <a:lstStyle/>
          <a:p>
            <a:pPr>
              <a:defRPr/>
            </a:pPr>
            <a:fld id="{0F109400-DB74-47BC-90B4-2EAC8075BE36}" type="datetime1">
              <a:rPr lang="de-DE" smtClean="0"/>
              <a:pPr>
                <a:defRPr/>
              </a:pPr>
              <a:t>08.06.2016</a:t>
            </a:fld>
            <a:endParaRPr lang="de-DE" smtClean="0"/>
          </a:p>
        </p:txBody>
      </p:sp>
      <p:sp>
        <p:nvSpPr>
          <p:cNvPr id="25603" name="Rectangle 7"/>
          <p:cNvSpPr>
            <a:spLocks noGrp="1" noChangeArrowheads="1"/>
          </p:cNvSpPr>
          <p:nvPr>
            <p:ph type="sldNum" sz="quarter" idx="5"/>
          </p:nvPr>
        </p:nvSpPr>
        <p:spPr/>
        <p:txBody>
          <a:bodyPr/>
          <a:lstStyle/>
          <a:p>
            <a:pPr>
              <a:defRPr/>
            </a:pPr>
            <a:fld id="{2CFABC7F-9206-4317-A260-9AA8C9241CDD}" type="slidenum">
              <a:rPr lang="de-DE" smtClean="0"/>
              <a:pPr>
                <a:defRPr/>
              </a:pPr>
              <a:t>9</a:t>
            </a:fld>
            <a:endParaRPr lang="de-DE" smtClean="0"/>
          </a:p>
        </p:txBody>
      </p:sp>
      <p:sp>
        <p:nvSpPr>
          <p:cNvPr id="25604" name="Rectangle 2"/>
          <p:cNvSpPr>
            <a:spLocks noGrp="1" noRot="1" noChangeAspect="1" noChangeArrowheads="1" noTextEdit="1"/>
          </p:cNvSpPr>
          <p:nvPr>
            <p:ph type="sldImg"/>
          </p:nvPr>
        </p:nvSpPr>
        <p:spPr>
          <a:solidFill>
            <a:srgbClr val="FFFFFF"/>
          </a:solidFill>
          <a:ln/>
        </p:spPr>
      </p:sp>
      <p:sp>
        <p:nvSpPr>
          <p:cNvPr id="25605" name="Rectangle 3"/>
          <p:cNvSpPr>
            <a:spLocks noGrp="1" noChangeArrowheads="1"/>
          </p:cNvSpPr>
          <p:nvPr>
            <p:ph type="body" idx="1"/>
          </p:nvPr>
        </p:nvSpPr>
        <p:spPr>
          <a:solidFill>
            <a:srgbClr val="FFFFFF"/>
          </a:solidFill>
          <a:ln>
            <a:solidFill>
              <a:srgbClr val="000000"/>
            </a:solidFill>
          </a:ln>
        </p:spPr>
        <p:txBody>
          <a:bodyPr/>
          <a:lstStyle/>
          <a:p>
            <a:pPr eaLnBrk="1" hangingPunct="1">
              <a:buFont typeface="Wingdings" pitchFamily="2" charset="2"/>
              <a:buChar char="Ø"/>
            </a:pPr>
            <a:endParaRPr lang="de-DE" sz="1000" b="1" smtClean="0">
              <a:latin typeface="Arial Narrow"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white">
            <a:xfrm>
              <a:off x="0" y="720"/>
              <a:ext cx="5760" cy="864"/>
            </a:xfrm>
            <a:prstGeom prst="rect">
              <a:avLst/>
            </a:prstGeom>
            <a:gradFill rotWithShape="0">
              <a:gsLst>
                <a:gs pos="0">
                  <a:schemeClr val="hlink"/>
                </a:gs>
                <a:gs pos="100000">
                  <a:schemeClr val="bg1"/>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sp>
          <p:nvSpPr>
            <p:cNvPr id="6" name="Rectangle 4"/>
            <p:cNvSpPr>
              <a:spLocks noChangeArrowheads="1"/>
            </p:cNvSpPr>
            <p:nvPr/>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pic>
          <p:nvPicPr>
            <p:cNvPr id="7" name="Picture 5" descr="D:\FRONTPAGE THEMES\CONSTRUC\URBBANND.PNG"/>
            <p:cNvPicPr>
              <a:picLocks noChangeAspect="1" noChangeArrowheads="1"/>
            </p:cNvPicPr>
            <p:nvPr/>
          </p:nvPicPr>
          <p:blipFill>
            <a:blip r:embed="rId2" cstate="print"/>
            <a:srcRect l="5824" t="8493" r="35922"/>
            <a:stretch>
              <a:fillRect/>
            </a:stretch>
          </p:blipFill>
          <p:spPr bwMode="ltGray">
            <a:xfrm>
              <a:off x="0" y="0"/>
              <a:ext cx="5760" cy="905"/>
            </a:xfrm>
            <a:prstGeom prst="rect">
              <a:avLst/>
            </a:prstGeom>
            <a:noFill/>
            <a:ln w="9525">
              <a:noFill/>
              <a:miter lim="800000"/>
              <a:headEnd/>
              <a:tailEnd/>
            </a:ln>
          </p:spPr>
        </p:pic>
      </p:grpSp>
      <p:sp>
        <p:nvSpPr>
          <p:cNvPr id="173062" name="Rectangle 6"/>
          <p:cNvSpPr>
            <a:spLocks noGrp="1" noChangeArrowheads="1"/>
          </p:cNvSpPr>
          <p:nvPr>
            <p:ph type="ctrTitle"/>
          </p:nvPr>
        </p:nvSpPr>
        <p:spPr>
          <a:xfrm>
            <a:off x="685800" y="2438400"/>
            <a:ext cx="7772400" cy="1143000"/>
          </a:xfrm>
        </p:spPr>
        <p:txBody>
          <a:bodyPr/>
          <a:lstStyle>
            <a:lvl1pPr>
              <a:defRPr/>
            </a:lvl1pPr>
          </a:lstStyle>
          <a:p>
            <a:r>
              <a:rPr lang="de-DE"/>
              <a:t>Klicken Sie, um das Titelformat zu bearbeiten</a:t>
            </a:r>
          </a:p>
        </p:txBody>
      </p:sp>
      <p:sp>
        <p:nvSpPr>
          <p:cNvPr id="173063" name="Rectangle 7"/>
          <p:cNvSpPr>
            <a:spLocks noGrp="1" noChangeArrowheads="1"/>
          </p:cNvSpPr>
          <p:nvPr>
            <p:ph type="subTitle" idx="1"/>
          </p:nvPr>
        </p:nvSpPr>
        <p:spPr>
          <a:xfrm>
            <a:off x="1371600" y="3962400"/>
            <a:ext cx="6400800" cy="1752600"/>
          </a:xfrm>
        </p:spPr>
        <p:txBody>
          <a:bodyPr/>
          <a:lstStyle>
            <a:lvl1pPr marL="0" indent="0" algn="ctr">
              <a:buFont typeface="Wingdings" pitchFamily="2" charset="2"/>
              <a:buNone/>
              <a:defRPr/>
            </a:lvl1pPr>
          </a:lstStyle>
          <a:p>
            <a:r>
              <a:rPr lang="de-DE"/>
              <a:t>Klicken Sie, um das Format des Untertitelmasters zu bearbeiten</a:t>
            </a:r>
          </a:p>
        </p:txBody>
      </p:sp>
      <p:sp>
        <p:nvSpPr>
          <p:cNvPr id="8" name="Rectangle 8"/>
          <p:cNvSpPr>
            <a:spLocks noGrp="1" noChangeArrowheads="1"/>
          </p:cNvSpPr>
          <p:nvPr>
            <p:ph type="dt" sz="half" idx="10"/>
          </p:nvPr>
        </p:nvSpPr>
        <p:spPr>
          <a:xfrm>
            <a:off x="685800" y="6248400"/>
            <a:ext cx="1905000" cy="457200"/>
          </a:xfrm>
        </p:spPr>
        <p:txBody>
          <a:bodyPr/>
          <a:lstStyle>
            <a:lvl1pPr>
              <a:defRPr/>
            </a:lvl1pPr>
          </a:lstStyle>
          <a:p>
            <a:pPr>
              <a:defRPr/>
            </a:pPr>
            <a:fld id="{2ECEB8A3-1440-466B-ACB1-9F7B4451AE3D}" type="datetime1">
              <a:rPr lang="de-DE"/>
              <a:pPr>
                <a:defRPr/>
              </a:pPr>
              <a:t>08.06.2016</a:t>
            </a:fld>
            <a:endParaRPr lang="de-DE"/>
          </a:p>
        </p:txBody>
      </p:sp>
      <p:sp>
        <p:nvSpPr>
          <p:cNvPr id="9" name="Rectangle 9"/>
          <p:cNvSpPr>
            <a:spLocks noGrp="1" noChangeArrowheads="1"/>
          </p:cNvSpPr>
          <p:nvPr>
            <p:ph type="ftr" sz="quarter" idx="11"/>
          </p:nvPr>
        </p:nvSpPr>
        <p:spPr>
          <a:xfrm>
            <a:off x="3124200" y="6248400"/>
            <a:ext cx="2895600" cy="457200"/>
          </a:xfrm>
        </p:spPr>
        <p:txBody>
          <a:bodyPr/>
          <a:lstStyle>
            <a:lvl1pPr>
              <a:defRPr/>
            </a:lvl1pPr>
          </a:lstStyle>
          <a:p>
            <a:pPr>
              <a:defRPr/>
            </a:pPr>
            <a:r>
              <a:rPr lang="de-DE"/>
              <a:t>© RA Michael Hoffmann</a:t>
            </a:r>
          </a:p>
        </p:txBody>
      </p:sp>
      <p:sp>
        <p:nvSpPr>
          <p:cNvPr id="10" name="Rectangle 10"/>
          <p:cNvSpPr>
            <a:spLocks noGrp="1" noChangeArrowheads="1"/>
          </p:cNvSpPr>
          <p:nvPr>
            <p:ph type="sldNum" sz="quarter" idx="12"/>
          </p:nvPr>
        </p:nvSpPr>
        <p:spPr>
          <a:xfrm>
            <a:off x="6553200" y="6248400"/>
            <a:ext cx="1905000" cy="457200"/>
          </a:xfrm>
        </p:spPr>
        <p:txBody>
          <a:bodyPr/>
          <a:lstStyle>
            <a:lvl1pPr>
              <a:defRPr/>
            </a:lvl1pPr>
          </a:lstStyle>
          <a:p>
            <a:pPr>
              <a:defRPr/>
            </a:pPr>
            <a:fld id="{C105397E-DD8E-4D78-BDA1-3C8F44F6648B}" type="slidenum">
              <a:rPr lang="de-DE"/>
              <a:pPr>
                <a:defRPr/>
              </a:pPr>
              <a:t>‹Nr.›</a:t>
            </a:fld>
            <a:endParaRPr lang="de-DE"/>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dt" sz="half" idx="10"/>
          </p:nvPr>
        </p:nvSpPr>
        <p:spPr>
          <a:ln/>
        </p:spPr>
        <p:txBody>
          <a:bodyPr/>
          <a:lstStyle>
            <a:lvl1pPr>
              <a:defRPr/>
            </a:lvl1pPr>
          </a:lstStyle>
          <a:p>
            <a:pPr>
              <a:defRPr/>
            </a:pPr>
            <a:fld id="{BF455AFC-9630-4D49-AABD-B2E14CCF1E5E}" type="datetime1">
              <a:rPr lang="de-DE"/>
              <a:pPr>
                <a:defRPr/>
              </a:pPr>
              <a:t>08.06.2016</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B3A84E1C-61F1-4689-AA42-D6E51683E0BA}" type="slidenum">
              <a:rPr lang="de-DE"/>
              <a:pPr>
                <a:defRPr/>
              </a:pPr>
              <a:t>‹Nr.›</a:t>
            </a:fld>
            <a:endParaRPr lang="de-DE"/>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533400"/>
            <a:ext cx="1943100" cy="55626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533400"/>
            <a:ext cx="5676900" cy="55626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dt" sz="half" idx="10"/>
          </p:nvPr>
        </p:nvSpPr>
        <p:spPr>
          <a:ln/>
        </p:spPr>
        <p:txBody>
          <a:bodyPr/>
          <a:lstStyle>
            <a:lvl1pPr>
              <a:defRPr/>
            </a:lvl1pPr>
          </a:lstStyle>
          <a:p>
            <a:pPr>
              <a:defRPr/>
            </a:pPr>
            <a:fld id="{92A94C53-1034-483B-9ECE-C74A572AD4DD}" type="datetime1">
              <a:rPr lang="de-DE"/>
              <a:pPr>
                <a:defRPr/>
              </a:pPr>
              <a:t>08.06.2016</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E161DAC1-A537-4548-BC2B-44B392479C57}" type="slidenum">
              <a:rPr lang="de-DE"/>
              <a:pPr>
                <a:defRPr/>
              </a:pPr>
              <a:t>‹Nr.›</a:t>
            </a:fld>
            <a:endParaRPr lang="de-DE"/>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8"/>
          <p:cNvSpPr>
            <a:spLocks noGrp="1" noChangeArrowheads="1"/>
          </p:cNvSpPr>
          <p:nvPr>
            <p:ph type="dt" sz="half" idx="10"/>
          </p:nvPr>
        </p:nvSpPr>
        <p:spPr>
          <a:ln/>
        </p:spPr>
        <p:txBody>
          <a:bodyPr/>
          <a:lstStyle>
            <a:lvl1pPr>
              <a:defRPr/>
            </a:lvl1pPr>
          </a:lstStyle>
          <a:p>
            <a:pPr>
              <a:defRPr/>
            </a:pPr>
            <a:fld id="{61834A90-539E-4E63-BBC3-949C7594C3A2}" type="datetime1">
              <a:rPr lang="de-DE"/>
              <a:pPr>
                <a:defRPr/>
              </a:pPr>
              <a:t>08.06.2016</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536886A7-5AB2-4FF1-8C83-D16DA7E8890E}" type="slidenum">
              <a:rPr lang="de-DE"/>
              <a:pPr>
                <a:defRPr/>
              </a:pPr>
              <a:t>‹Nr.›</a:t>
            </a:fld>
            <a:endParaRPr lang="de-DE"/>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8"/>
          <p:cNvSpPr>
            <a:spLocks noGrp="1" noChangeArrowheads="1"/>
          </p:cNvSpPr>
          <p:nvPr>
            <p:ph type="dt" sz="half" idx="10"/>
          </p:nvPr>
        </p:nvSpPr>
        <p:spPr>
          <a:ln/>
        </p:spPr>
        <p:txBody>
          <a:bodyPr/>
          <a:lstStyle>
            <a:lvl1pPr>
              <a:defRPr/>
            </a:lvl1pPr>
          </a:lstStyle>
          <a:p>
            <a:pPr>
              <a:defRPr/>
            </a:pPr>
            <a:fld id="{50B25004-D8B0-4932-8572-DAB9DDD72892}" type="datetime1">
              <a:rPr lang="de-DE"/>
              <a:pPr>
                <a:defRPr/>
              </a:pPr>
              <a:t>08.06.2016</a:t>
            </a:fld>
            <a:endParaRPr lang="de-DE"/>
          </a:p>
        </p:txBody>
      </p:sp>
      <p:sp>
        <p:nvSpPr>
          <p:cNvPr id="5"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6" name="Rectangle 10"/>
          <p:cNvSpPr>
            <a:spLocks noGrp="1" noChangeArrowheads="1"/>
          </p:cNvSpPr>
          <p:nvPr>
            <p:ph type="sldNum" sz="quarter" idx="12"/>
          </p:nvPr>
        </p:nvSpPr>
        <p:spPr>
          <a:ln/>
        </p:spPr>
        <p:txBody>
          <a:bodyPr/>
          <a:lstStyle>
            <a:lvl1pPr>
              <a:defRPr/>
            </a:lvl1pPr>
          </a:lstStyle>
          <a:p>
            <a:pPr>
              <a:defRPr/>
            </a:pPr>
            <a:fld id="{867C65FD-EBC4-44DA-AA95-0046959F5110}" type="slidenum">
              <a:rPr lang="de-DE"/>
              <a:pPr>
                <a:defRPr/>
              </a:pPr>
              <a:t>‹Nr.›</a:t>
            </a:fld>
            <a:endParaRPr lang="de-DE"/>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8"/>
          <p:cNvSpPr>
            <a:spLocks noGrp="1" noChangeArrowheads="1"/>
          </p:cNvSpPr>
          <p:nvPr>
            <p:ph type="dt" sz="half" idx="10"/>
          </p:nvPr>
        </p:nvSpPr>
        <p:spPr>
          <a:ln/>
        </p:spPr>
        <p:txBody>
          <a:bodyPr/>
          <a:lstStyle>
            <a:lvl1pPr>
              <a:defRPr/>
            </a:lvl1pPr>
          </a:lstStyle>
          <a:p>
            <a:pPr>
              <a:defRPr/>
            </a:pPr>
            <a:fld id="{69817C9F-1F64-493C-A982-BBD90273E9DE}" type="datetime1">
              <a:rPr lang="de-DE"/>
              <a:pPr>
                <a:defRPr/>
              </a:pPr>
              <a:t>08.06.2016</a:t>
            </a:fld>
            <a:endParaRPr lang="de-DE"/>
          </a:p>
        </p:txBody>
      </p:sp>
      <p:sp>
        <p:nvSpPr>
          <p:cNvPr id="6"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7" name="Rectangle 10"/>
          <p:cNvSpPr>
            <a:spLocks noGrp="1" noChangeArrowheads="1"/>
          </p:cNvSpPr>
          <p:nvPr>
            <p:ph type="sldNum" sz="quarter" idx="12"/>
          </p:nvPr>
        </p:nvSpPr>
        <p:spPr>
          <a:ln/>
        </p:spPr>
        <p:txBody>
          <a:bodyPr/>
          <a:lstStyle>
            <a:lvl1pPr>
              <a:defRPr/>
            </a:lvl1pPr>
          </a:lstStyle>
          <a:p>
            <a:pPr>
              <a:defRPr/>
            </a:pPr>
            <a:fld id="{63668479-600C-43E3-905C-F56F2BADA205}" type="slidenum">
              <a:rPr lang="de-DE"/>
              <a:pPr>
                <a:defRPr/>
              </a:pPr>
              <a:t>‹Nr.›</a:t>
            </a:fld>
            <a:endParaRPr lang="de-DE"/>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8"/>
          <p:cNvSpPr>
            <a:spLocks noGrp="1" noChangeArrowheads="1"/>
          </p:cNvSpPr>
          <p:nvPr>
            <p:ph type="dt" sz="half" idx="10"/>
          </p:nvPr>
        </p:nvSpPr>
        <p:spPr>
          <a:ln/>
        </p:spPr>
        <p:txBody>
          <a:bodyPr/>
          <a:lstStyle>
            <a:lvl1pPr>
              <a:defRPr/>
            </a:lvl1pPr>
          </a:lstStyle>
          <a:p>
            <a:pPr>
              <a:defRPr/>
            </a:pPr>
            <a:fld id="{117926D8-C455-4966-8979-18D574A49A26}" type="datetime1">
              <a:rPr lang="de-DE"/>
              <a:pPr>
                <a:defRPr/>
              </a:pPr>
              <a:t>08.06.2016</a:t>
            </a:fld>
            <a:endParaRPr lang="de-DE"/>
          </a:p>
        </p:txBody>
      </p:sp>
      <p:sp>
        <p:nvSpPr>
          <p:cNvPr id="8"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9" name="Rectangle 10"/>
          <p:cNvSpPr>
            <a:spLocks noGrp="1" noChangeArrowheads="1"/>
          </p:cNvSpPr>
          <p:nvPr>
            <p:ph type="sldNum" sz="quarter" idx="12"/>
          </p:nvPr>
        </p:nvSpPr>
        <p:spPr>
          <a:ln/>
        </p:spPr>
        <p:txBody>
          <a:bodyPr/>
          <a:lstStyle>
            <a:lvl1pPr>
              <a:defRPr/>
            </a:lvl1pPr>
          </a:lstStyle>
          <a:p>
            <a:pPr>
              <a:defRPr/>
            </a:pPr>
            <a:fld id="{1E0B467B-C474-4811-A8C7-E97B9D7292E7}" type="slidenum">
              <a:rPr lang="de-DE"/>
              <a:pPr>
                <a:defRPr/>
              </a:pPr>
              <a:t>‹Nr.›</a:t>
            </a:fld>
            <a:endParaRPr lang="de-DE"/>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8"/>
          <p:cNvSpPr>
            <a:spLocks noGrp="1" noChangeArrowheads="1"/>
          </p:cNvSpPr>
          <p:nvPr>
            <p:ph type="dt" sz="half" idx="10"/>
          </p:nvPr>
        </p:nvSpPr>
        <p:spPr>
          <a:ln/>
        </p:spPr>
        <p:txBody>
          <a:bodyPr/>
          <a:lstStyle>
            <a:lvl1pPr>
              <a:defRPr/>
            </a:lvl1pPr>
          </a:lstStyle>
          <a:p>
            <a:pPr>
              <a:defRPr/>
            </a:pPr>
            <a:fld id="{4CF67E3E-D74E-4B4D-A51C-41863C517AAC}" type="datetime1">
              <a:rPr lang="de-DE"/>
              <a:pPr>
                <a:defRPr/>
              </a:pPr>
              <a:t>08.06.2016</a:t>
            </a:fld>
            <a:endParaRPr lang="de-DE"/>
          </a:p>
        </p:txBody>
      </p:sp>
      <p:sp>
        <p:nvSpPr>
          <p:cNvPr id="4"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5" name="Rectangle 10"/>
          <p:cNvSpPr>
            <a:spLocks noGrp="1" noChangeArrowheads="1"/>
          </p:cNvSpPr>
          <p:nvPr>
            <p:ph type="sldNum" sz="quarter" idx="12"/>
          </p:nvPr>
        </p:nvSpPr>
        <p:spPr>
          <a:ln/>
        </p:spPr>
        <p:txBody>
          <a:bodyPr/>
          <a:lstStyle>
            <a:lvl1pPr>
              <a:defRPr/>
            </a:lvl1pPr>
          </a:lstStyle>
          <a:p>
            <a:pPr>
              <a:defRPr/>
            </a:pPr>
            <a:fld id="{28CA0B0A-4F79-4C80-8F7B-D6748D70FB08}" type="slidenum">
              <a:rPr lang="de-DE"/>
              <a:pPr>
                <a:defRPr/>
              </a:pPr>
              <a:t>‹Nr.›</a:t>
            </a:fld>
            <a:endParaRPr lang="de-DE"/>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D701D5B-1BC4-4BF0-9F4E-6C8FC45A9E28}" type="datetime1">
              <a:rPr lang="de-DE"/>
              <a:pPr>
                <a:defRPr/>
              </a:pPr>
              <a:t>08.06.2016</a:t>
            </a:fld>
            <a:endParaRPr lang="de-DE"/>
          </a:p>
        </p:txBody>
      </p:sp>
      <p:sp>
        <p:nvSpPr>
          <p:cNvPr id="3"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4" name="Rectangle 10"/>
          <p:cNvSpPr>
            <a:spLocks noGrp="1" noChangeArrowheads="1"/>
          </p:cNvSpPr>
          <p:nvPr>
            <p:ph type="sldNum" sz="quarter" idx="12"/>
          </p:nvPr>
        </p:nvSpPr>
        <p:spPr>
          <a:ln/>
        </p:spPr>
        <p:txBody>
          <a:bodyPr/>
          <a:lstStyle>
            <a:lvl1pPr>
              <a:defRPr/>
            </a:lvl1pPr>
          </a:lstStyle>
          <a:p>
            <a:pPr>
              <a:defRPr/>
            </a:pPr>
            <a:fld id="{4F4F942C-0079-4B50-B96D-E8878CAC2102}" type="slidenum">
              <a:rPr lang="de-DE"/>
              <a:pPr>
                <a:defRPr/>
              </a:pPr>
              <a:t>‹Nr.›</a:t>
            </a:fld>
            <a:endParaRPr lang="de-DE"/>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8"/>
          <p:cNvSpPr>
            <a:spLocks noGrp="1" noChangeArrowheads="1"/>
          </p:cNvSpPr>
          <p:nvPr>
            <p:ph type="dt" sz="half" idx="10"/>
          </p:nvPr>
        </p:nvSpPr>
        <p:spPr>
          <a:ln/>
        </p:spPr>
        <p:txBody>
          <a:bodyPr/>
          <a:lstStyle>
            <a:lvl1pPr>
              <a:defRPr/>
            </a:lvl1pPr>
          </a:lstStyle>
          <a:p>
            <a:pPr>
              <a:defRPr/>
            </a:pPr>
            <a:fld id="{2769486F-37E4-47D5-B258-1C277394AB2C}" type="datetime1">
              <a:rPr lang="de-DE"/>
              <a:pPr>
                <a:defRPr/>
              </a:pPr>
              <a:t>08.06.2016</a:t>
            </a:fld>
            <a:endParaRPr lang="de-DE"/>
          </a:p>
        </p:txBody>
      </p:sp>
      <p:sp>
        <p:nvSpPr>
          <p:cNvPr id="6"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7" name="Rectangle 10"/>
          <p:cNvSpPr>
            <a:spLocks noGrp="1" noChangeArrowheads="1"/>
          </p:cNvSpPr>
          <p:nvPr>
            <p:ph type="sldNum" sz="quarter" idx="12"/>
          </p:nvPr>
        </p:nvSpPr>
        <p:spPr>
          <a:ln/>
        </p:spPr>
        <p:txBody>
          <a:bodyPr/>
          <a:lstStyle>
            <a:lvl1pPr>
              <a:defRPr/>
            </a:lvl1pPr>
          </a:lstStyle>
          <a:p>
            <a:pPr>
              <a:defRPr/>
            </a:pPr>
            <a:fld id="{393DC085-9644-4140-8B60-9427137039CE}" type="slidenum">
              <a:rPr lang="de-DE"/>
              <a:pPr>
                <a:defRPr/>
              </a:pPr>
              <a:t>‹Nr.›</a:t>
            </a:fld>
            <a:endParaRPr lang="de-DE"/>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8"/>
          <p:cNvSpPr>
            <a:spLocks noGrp="1" noChangeArrowheads="1"/>
          </p:cNvSpPr>
          <p:nvPr>
            <p:ph type="dt" sz="half" idx="10"/>
          </p:nvPr>
        </p:nvSpPr>
        <p:spPr>
          <a:ln/>
        </p:spPr>
        <p:txBody>
          <a:bodyPr/>
          <a:lstStyle>
            <a:lvl1pPr>
              <a:defRPr/>
            </a:lvl1pPr>
          </a:lstStyle>
          <a:p>
            <a:pPr>
              <a:defRPr/>
            </a:pPr>
            <a:fld id="{4B013B47-BAB6-4167-97EC-579E67DCBAEC}" type="datetime1">
              <a:rPr lang="de-DE"/>
              <a:pPr>
                <a:defRPr/>
              </a:pPr>
              <a:t>08.06.2016</a:t>
            </a:fld>
            <a:endParaRPr lang="de-DE"/>
          </a:p>
        </p:txBody>
      </p:sp>
      <p:sp>
        <p:nvSpPr>
          <p:cNvPr id="6" name="Rectangle 9"/>
          <p:cNvSpPr>
            <a:spLocks noGrp="1" noChangeArrowheads="1"/>
          </p:cNvSpPr>
          <p:nvPr>
            <p:ph type="ftr" sz="quarter" idx="11"/>
          </p:nvPr>
        </p:nvSpPr>
        <p:spPr>
          <a:ln/>
        </p:spPr>
        <p:txBody>
          <a:bodyPr/>
          <a:lstStyle>
            <a:lvl1pPr>
              <a:defRPr/>
            </a:lvl1pPr>
          </a:lstStyle>
          <a:p>
            <a:pPr>
              <a:defRPr/>
            </a:pPr>
            <a:r>
              <a:rPr lang="de-DE"/>
              <a:t>© RA Michael Hoffmann</a:t>
            </a:r>
          </a:p>
        </p:txBody>
      </p:sp>
      <p:sp>
        <p:nvSpPr>
          <p:cNvPr id="7" name="Rectangle 10"/>
          <p:cNvSpPr>
            <a:spLocks noGrp="1" noChangeArrowheads="1"/>
          </p:cNvSpPr>
          <p:nvPr>
            <p:ph type="sldNum" sz="quarter" idx="12"/>
          </p:nvPr>
        </p:nvSpPr>
        <p:spPr>
          <a:ln/>
        </p:spPr>
        <p:txBody>
          <a:bodyPr/>
          <a:lstStyle>
            <a:lvl1pPr>
              <a:defRPr/>
            </a:lvl1pPr>
          </a:lstStyle>
          <a:p>
            <a:pPr>
              <a:defRPr/>
            </a:pPr>
            <a:fld id="{D6F7940F-9AB0-4918-A723-3AC25A62C66B}" type="slidenum">
              <a:rPr lang="de-DE"/>
              <a:pPr>
                <a:defRPr/>
              </a:pPr>
              <a:t>‹Nr.›</a:t>
            </a:fld>
            <a:endParaRPr lang="de-DE"/>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72035" name="Rectangle 3"/>
            <p:cNvSpPr>
              <a:spLocks noChangeArrowheads="1"/>
            </p:cNvSpPr>
            <p:nvPr/>
          </p:nvSpPr>
          <p:spPr bwMode="white">
            <a:xfrm>
              <a:off x="0" y="0"/>
              <a:ext cx="5760" cy="1200"/>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sp>
          <p:nvSpPr>
            <p:cNvPr id="172036" name="Rectangle 4"/>
            <p:cNvSpPr>
              <a:spLocks noChangeArrowheads="1"/>
            </p:cNvSpPr>
            <p:nvPr/>
          </p:nvSpPr>
          <p:spPr bwMode="white">
            <a:xfrm>
              <a:off x="0" y="4080"/>
              <a:ext cx="5760" cy="240"/>
            </a:xfrm>
            <a:prstGeom prst="rect">
              <a:avLst/>
            </a:prstGeom>
            <a:gradFill rotWithShape="0">
              <a:gsLst>
                <a:gs pos="0">
                  <a:schemeClr val="bg1"/>
                </a:gs>
                <a:gs pos="100000">
                  <a:schemeClr val="bg2"/>
                </a:gs>
              </a:gsLst>
              <a:lin ang="5400000" scaled="1"/>
            </a:gradFill>
            <a:ln w="9525">
              <a:noFill/>
              <a:miter lim="800000"/>
              <a:headEnd/>
              <a:tailEnd/>
            </a:ln>
            <a:effectLst/>
          </p:spPr>
          <p:txBody>
            <a:bodyPr wrap="none" anchor="ctr"/>
            <a:lstStyle/>
            <a:p>
              <a:pPr>
                <a:defRPr/>
              </a:pPr>
              <a:endParaRPr lang="de-DE">
                <a:effectLst>
                  <a:outerShdw blurRad="38100" dist="38100" dir="2700000" algn="tl">
                    <a:srgbClr val="000000">
                      <a:alpha val="43137"/>
                    </a:srgbClr>
                  </a:outerShdw>
                </a:effectLst>
                <a:cs typeface="+mn-cs"/>
              </a:endParaRPr>
            </a:p>
          </p:txBody>
        </p:sp>
        <p:pic>
          <p:nvPicPr>
            <p:cNvPr id="1034" name="Picture 5" descr="D:\FRONTPAGE THEMES\CONSTRUC\URBBANND.PNG"/>
            <p:cNvPicPr>
              <a:picLocks noChangeAspect="1" noChangeArrowheads="1"/>
            </p:cNvPicPr>
            <p:nvPr/>
          </p:nvPicPr>
          <p:blipFill>
            <a:blip r:embed="rId13" cstate="print"/>
            <a:srcRect t="66667"/>
            <a:stretch>
              <a:fillRect/>
            </a:stretch>
          </p:blipFill>
          <p:spPr bwMode="ltGray">
            <a:xfrm>
              <a:off x="0" y="0"/>
              <a:ext cx="5760" cy="192"/>
            </a:xfrm>
            <a:prstGeom prst="rect">
              <a:avLst/>
            </a:prstGeom>
            <a:noFill/>
            <a:ln w="9525">
              <a:noFill/>
              <a:miter lim="800000"/>
              <a:headEnd/>
              <a:tailEnd/>
            </a:ln>
          </p:spPr>
        </p:pic>
      </p:grpSp>
      <p:sp>
        <p:nvSpPr>
          <p:cNvPr id="172038" name="Rectangle 6"/>
          <p:cNvSpPr>
            <a:spLocks noGrp="1" noChangeArrowheads="1"/>
          </p:cNvSpPr>
          <p:nvPr>
            <p:ph type="title"/>
          </p:nvPr>
        </p:nvSpPr>
        <p:spPr bwMode="auto">
          <a:xfrm>
            <a:off x="685800" y="533400"/>
            <a:ext cx="7772400" cy="1143000"/>
          </a:xfrm>
          <a:prstGeom prst="rect">
            <a:avLst/>
          </a:prstGeom>
          <a:noFill/>
          <a:ln w="9525">
            <a:noFill/>
            <a:miter lim="800000"/>
            <a:headEnd/>
            <a:tailEnd/>
          </a:ln>
          <a:effectLst>
            <a:outerShdw dist="35921" dir="2700000" algn="ctr" rotWithShape="0">
              <a:schemeClr val="bg2">
                <a:alpha val="50000"/>
              </a:schemeClr>
            </a:outerShdw>
          </a:effectLst>
        </p:spPr>
        <p:txBody>
          <a:bodyPr vert="horz" wrap="square" lIns="91440" tIns="45720" rIns="91440" bIns="45720" numCol="1" anchor="b" anchorCtr="0" compatLnSpc="1">
            <a:prstTxWarp prst="textNoShape">
              <a:avLst/>
            </a:prstTxWarp>
          </a:bodyPr>
          <a:lstStyle/>
          <a:p>
            <a:pPr lvl="0"/>
            <a:r>
              <a:rPr lang="de-DE" smtClean="0"/>
              <a:t>Klicken Sie, um das Titelformat zu bearbeiten</a:t>
            </a:r>
          </a:p>
        </p:txBody>
      </p:sp>
      <p:sp>
        <p:nvSpPr>
          <p:cNvPr id="1028"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72040" name="Rectangle 8"/>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latin typeface="+mn-lt"/>
                <a:cs typeface="+mn-cs"/>
              </a:defRPr>
            </a:lvl1pPr>
          </a:lstStyle>
          <a:p>
            <a:pPr>
              <a:defRPr/>
            </a:pPr>
            <a:fld id="{003BBB7F-398E-47B8-9BA8-A8F0A17FD5CA}" type="datetime1">
              <a:rPr lang="de-DE"/>
              <a:pPr>
                <a:defRPr/>
              </a:pPr>
              <a:t>08.06.2016</a:t>
            </a:fld>
            <a:endParaRPr lang="de-DE"/>
          </a:p>
        </p:txBody>
      </p:sp>
      <p:sp>
        <p:nvSpPr>
          <p:cNvPr id="172041" name="Rectangle 9"/>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latin typeface="+mn-lt"/>
                <a:cs typeface="+mn-cs"/>
              </a:defRPr>
            </a:lvl1pPr>
          </a:lstStyle>
          <a:p>
            <a:pPr>
              <a:defRPr/>
            </a:pPr>
            <a:r>
              <a:rPr lang="de-DE"/>
              <a:t>© RA Michael Hoffmann</a:t>
            </a:r>
          </a:p>
        </p:txBody>
      </p:sp>
      <p:sp>
        <p:nvSpPr>
          <p:cNvPr id="172042" name="Rectangle 10"/>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latin typeface="+mn-lt"/>
                <a:cs typeface="+mn-cs"/>
              </a:defRPr>
            </a:lvl1pPr>
          </a:lstStyle>
          <a:p>
            <a:pPr>
              <a:defRPr/>
            </a:pPr>
            <a:fld id="{ADA94DAE-F0CB-48F5-8A61-DBD2FE09FA87}" type="slidenum">
              <a:rPr lang="de-DE"/>
              <a:pPr>
                <a:defRPr/>
              </a:pPr>
              <a:t>‹Nr.›</a:t>
            </a:fld>
            <a:endParaRPr lang="de-DE"/>
          </a:p>
        </p:txBody>
      </p:sp>
    </p:spTree>
  </p:cSld>
  <p:clrMap bg1="dk2" tx1="lt1" bg2="dk1" tx2="lt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random/>
  </p:transition>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Impact" pitchFamily="34" charset="0"/>
        </a:defRPr>
      </a:lvl2pPr>
      <a:lvl3pPr algn="l" rtl="0" eaLnBrk="0" fontAlgn="base" hangingPunct="0">
        <a:spcBef>
          <a:spcPct val="0"/>
        </a:spcBef>
        <a:spcAft>
          <a:spcPct val="0"/>
        </a:spcAft>
        <a:defRPr sz="4400">
          <a:solidFill>
            <a:schemeClr val="tx2"/>
          </a:solidFill>
          <a:latin typeface="Impact" pitchFamily="34" charset="0"/>
        </a:defRPr>
      </a:lvl3pPr>
      <a:lvl4pPr algn="l" rtl="0" eaLnBrk="0" fontAlgn="base" hangingPunct="0">
        <a:spcBef>
          <a:spcPct val="0"/>
        </a:spcBef>
        <a:spcAft>
          <a:spcPct val="0"/>
        </a:spcAft>
        <a:defRPr sz="4400">
          <a:solidFill>
            <a:schemeClr val="tx2"/>
          </a:solidFill>
          <a:latin typeface="Impact" pitchFamily="34" charset="0"/>
        </a:defRPr>
      </a:lvl4pPr>
      <a:lvl5pPr algn="l" rtl="0" eaLnBrk="0" fontAlgn="base" hangingPunct="0">
        <a:spcBef>
          <a:spcPct val="0"/>
        </a:spcBef>
        <a:spcAft>
          <a:spcPct val="0"/>
        </a:spcAft>
        <a:defRPr sz="4400">
          <a:solidFill>
            <a:schemeClr val="tx2"/>
          </a:solidFill>
          <a:latin typeface="Impact" pitchFamily="34" charset="0"/>
        </a:defRPr>
      </a:lvl5pPr>
      <a:lvl6pPr marL="457200" algn="l" rtl="0" fontAlgn="base">
        <a:spcBef>
          <a:spcPct val="0"/>
        </a:spcBef>
        <a:spcAft>
          <a:spcPct val="0"/>
        </a:spcAft>
        <a:defRPr sz="4400">
          <a:solidFill>
            <a:schemeClr val="tx2"/>
          </a:solidFill>
          <a:latin typeface="Impact" pitchFamily="34" charset="0"/>
        </a:defRPr>
      </a:lvl6pPr>
      <a:lvl7pPr marL="914400" algn="l" rtl="0" fontAlgn="base">
        <a:spcBef>
          <a:spcPct val="0"/>
        </a:spcBef>
        <a:spcAft>
          <a:spcPct val="0"/>
        </a:spcAft>
        <a:defRPr sz="4400">
          <a:solidFill>
            <a:schemeClr val="tx2"/>
          </a:solidFill>
          <a:latin typeface="Impact" pitchFamily="34" charset="0"/>
        </a:defRPr>
      </a:lvl7pPr>
      <a:lvl8pPr marL="1371600" algn="l" rtl="0" fontAlgn="base">
        <a:spcBef>
          <a:spcPct val="0"/>
        </a:spcBef>
        <a:spcAft>
          <a:spcPct val="0"/>
        </a:spcAft>
        <a:defRPr sz="4400">
          <a:solidFill>
            <a:schemeClr val="tx2"/>
          </a:solidFill>
          <a:latin typeface="Impact" pitchFamily="34" charset="0"/>
        </a:defRPr>
      </a:lvl8pPr>
      <a:lvl9pPr marL="1828800" algn="l" rtl="0" fontAlgn="base">
        <a:spcBef>
          <a:spcPct val="0"/>
        </a:spcBef>
        <a:spcAft>
          <a:spcPct val="0"/>
        </a:spcAft>
        <a:defRPr sz="4400">
          <a:solidFill>
            <a:schemeClr val="tx2"/>
          </a:solidFill>
          <a:latin typeface="Impact"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Char char="Ü"/>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30000"/>
        <a:buBlip>
          <a:blip r:embed="rId14"/>
        </a:buBli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w"/>
        <a:defRPr sz="2000">
          <a:solidFill>
            <a:schemeClr val="tx1"/>
          </a:solidFill>
          <a:latin typeface="+mn-lt"/>
        </a:defRPr>
      </a:lvl4pPr>
      <a:lvl5pPr marL="2057400" indent="-228600" algn="l" rtl="0" eaLnBrk="0" fontAlgn="base" hangingPunct="0">
        <a:spcBef>
          <a:spcPct val="20000"/>
        </a:spcBef>
        <a:spcAft>
          <a:spcPct val="0"/>
        </a:spcAft>
        <a:buSzPct val="115000"/>
        <a:buBlip>
          <a:blip r:embed="rId14"/>
        </a:buBlip>
        <a:defRPr sz="2000">
          <a:solidFill>
            <a:schemeClr val="tx1"/>
          </a:solidFill>
          <a:latin typeface="+mn-lt"/>
        </a:defRPr>
      </a:lvl5pPr>
      <a:lvl6pPr marL="2514600" indent="-228600" algn="l" rtl="0" fontAlgn="base">
        <a:spcBef>
          <a:spcPct val="20000"/>
        </a:spcBef>
        <a:spcAft>
          <a:spcPct val="0"/>
        </a:spcAft>
        <a:buSzPct val="115000"/>
        <a:buBlip>
          <a:blip r:embed="rId14"/>
        </a:buBlip>
        <a:defRPr sz="2000">
          <a:solidFill>
            <a:schemeClr val="tx1"/>
          </a:solidFill>
          <a:latin typeface="+mn-lt"/>
        </a:defRPr>
      </a:lvl6pPr>
      <a:lvl7pPr marL="2971800" indent="-228600" algn="l" rtl="0" fontAlgn="base">
        <a:spcBef>
          <a:spcPct val="20000"/>
        </a:spcBef>
        <a:spcAft>
          <a:spcPct val="0"/>
        </a:spcAft>
        <a:buSzPct val="115000"/>
        <a:buBlip>
          <a:blip r:embed="rId14"/>
        </a:buBlip>
        <a:defRPr sz="2000">
          <a:solidFill>
            <a:schemeClr val="tx1"/>
          </a:solidFill>
          <a:latin typeface="+mn-lt"/>
        </a:defRPr>
      </a:lvl7pPr>
      <a:lvl8pPr marL="3429000" indent="-228600" algn="l" rtl="0" fontAlgn="base">
        <a:spcBef>
          <a:spcPct val="20000"/>
        </a:spcBef>
        <a:spcAft>
          <a:spcPct val="0"/>
        </a:spcAft>
        <a:buSzPct val="115000"/>
        <a:buBlip>
          <a:blip r:embed="rId14"/>
        </a:buBlip>
        <a:defRPr sz="2000">
          <a:solidFill>
            <a:schemeClr val="tx1"/>
          </a:solidFill>
          <a:latin typeface="+mn-lt"/>
        </a:defRPr>
      </a:lvl8pPr>
      <a:lvl9pPr marL="3886200" indent="-228600" algn="l" rtl="0" fontAlgn="base">
        <a:spcBef>
          <a:spcPct val="20000"/>
        </a:spcBef>
        <a:spcAft>
          <a:spcPct val="0"/>
        </a:spcAft>
        <a:buSzPct val="115000"/>
        <a:buBlip>
          <a:blip r:embed="rId14"/>
        </a:buBlip>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pPr eaLnBrk="1" hangingPunct="1">
              <a:defRPr/>
            </a:pPr>
            <a:r>
              <a:rPr lang="de-DE">
                <a:solidFill>
                  <a:schemeClr val="folHlink"/>
                </a:solidFill>
                <a:effectLst>
                  <a:outerShdw blurRad="38100" dist="38100" dir="2700000" algn="tl">
                    <a:srgbClr val="000000"/>
                  </a:outerShdw>
                </a:effectLst>
              </a:rPr>
              <a:t>Wettbewerbs- &amp; Kartellrecht </a:t>
            </a:r>
          </a:p>
        </p:txBody>
      </p:sp>
      <p:sp>
        <p:nvSpPr>
          <p:cNvPr id="55299" name="Rectangle 3"/>
          <p:cNvSpPr>
            <a:spLocks noGrp="1" noChangeArrowheads="1"/>
          </p:cNvSpPr>
          <p:nvPr>
            <p:ph type="subTitle" idx="1"/>
          </p:nvPr>
        </p:nvSpPr>
        <p:spPr/>
        <p:txBody>
          <a:bodyPr/>
          <a:lstStyle/>
          <a:p>
            <a:pPr eaLnBrk="1" hangingPunct="1">
              <a:buSzTx/>
            </a:pPr>
            <a:r>
              <a:rPr lang="de-DE" dirty="0" smtClean="0">
                <a:solidFill>
                  <a:srgbClr val="000000"/>
                </a:solidFill>
              </a:rPr>
              <a:t>Teil D</a:t>
            </a:r>
            <a:endParaRPr lang="de-DE" sz="2400" dirty="0" smtClean="0">
              <a:solidFill>
                <a:srgbClr val="000000"/>
              </a:solidFill>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dissolve">
                                      <p:cBhvr>
                                        <p:cTn id="7" dur="500"/>
                                        <p:tgtEl>
                                          <p:spTgt spid="5529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dissolve">
                                      <p:cBhvr>
                                        <p:cTn id="11" dur="500"/>
                                        <p:tgtEl>
                                          <p:spTgt spid="552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DE44A614-3F54-411E-90EC-511C5E5C4E7B}"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0132FBD3-DB83-4014-94A4-C51C0EAE701B}" type="slidenum">
              <a:rPr lang="de-DE"/>
              <a:pPr>
                <a:defRPr/>
              </a:pPr>
              <a:t>10</a:t>
            </a:fld>
            <a:endParaRPr lang="de-DE"/>
          </a:p>
        </p:txBody>
      </p:sp>
      <p:sp>
        <p:nvSpPr>
          <p:cNvPr id="191490" name="Rectangle 2"/>
          <p:cNvSpPr>
            <a:spLocks noGrp="1" noChangeArrowheads="1"/>
          </p:cNvSpPr>
          <p:nvPr>
            <p:ph type="title"/>
          </p:nvPr>
        </p:nvSpPr>
        <p:spPr/>
        <p:txBody>
          <a:bodyPr/>
          <a:lstStyle/>
          <a:p>
            <a:pPr eaLnBrk="1" hangingPunct="1">
              <a:defRPr/>
            </a:pPr>
            <a:r>
              <a:rPr lang="de-DE" sz="3600" dirty="0" err="1" smtClean="0"/>
              <a:t>Unlauterkeit</a:t>
            </a:r>
            <a:r>
              <a:rPr lang="de-DE" sz="3600" dirty="0" smtClean="0"/>
              <a:t> </a:t>
            </a:r>
            <a:r>
              <a:rPr lang="de-DE" sz="3600" dirty="0" err="1" smtClean="0"/>
              <a:t>i.S.d</a:t>
            </a:r>
            <a:r>
              <a:rPr lang="de-DE" sz="3600" dirty="0" smtClean="0"/>
              <a:t>. §§ 4 &amp; 4a </a:t>
            </a:r>
            <a:r>
              <a:rPr lang="de-DE" sz="3600" dirty="0"/>
              <a:t/>
            </a:r>
            <a:br>
              <a:rPr lang="de-DE" sz="3600" dirty="0"/>
            </a:br>
            <a:r>
              <a:rPr lang="de-DE" sz="2800" dirty="0"/>
              <a:t>I.	</a:t>
            </a:r>
            <a:r>
              <a:rPr lang="de-DE" sz="2800" dirty="0" smtClean="0"/>
              <a:t>§ 4 Nr. 1 UWG a.F. ≈ § 4a Abs. 1 UWG n.F</a:t>
            </a:r>
            <a:r>
              <a:rPr lang="de-DE" sz="2800" dirty="0" smtClean="0"/>
              <a:t>. </a:t>
            </a:r>
            <a:r>
              <a:rPr lang="de-DE" sz="2800" dirty="0"/>
              <a:t/>
            </a:r>
            <a:br>
              <a:rPr lang="de-DE" sz="2800" dirty="0"/>
            </a:br>
            <a:r>
              <a:rPr lang="de-DE" sz="2800" dirty="0"/>
              <a:t>3. Sonstiger unangemessener unsachlicher Einfluss</a:t>
            </a:r>
          </a:p>
        </p:txBody>
      </p:sp>
      <p:sp>
        <p:nvSpPr>
          <p:cNvPr id="191491" name="Rectangle 3"/>
          <p:cNvSpPr>
            <a:spLocks noGrp="1" noChangeArrowheads="1"/>
          </p:cNvSpPr>
          <p:nvPr>
            <p:ph type="body" idx="1"/>
          </p:nvPr>
        </p:nvSpPr>
        <p:spPr/>
        <p:txBody>
          <a:bodyPr/>
          <a:lstStyle/>
          <a:p>
            <a:pPr marL="812800" indent="-812800" eaLnBrk="1" hangingPunct="1">
              <a:buSzTx/>
              <a:buFont typeface="Wingdings" pitchFamily="2" charset="2"/>
              <a:buAutoNum type="alphaLcParenR" startAt="5"/>
            </a:pPr>
            <a:r>
              <a:rPr lang="de-DE" smtClean="0"/>
              <a:t>Kostenlose Kundenbeförderung</a:t>
            </a:r>
          </a:p>
          <a:p>
            <a:pPr marL="1168400" lvl="1" indent="-711200" eaLnBrk="1" hangingPunct="1">
              <a:buFont typeface="Wingdings" pitchFamily="2" charset="2"/>
              <a:buChar char="v"/>
            </a:pPr>
            <a:r>
              <a:rPr lang="de-DE" smtClean="0"/>
              <a:t>Einzelfallprüfung (Entfernung, Anonymität des Käufers gewahrt)</a:t>
            </a:r>
          </a:p>
          <a:p>
            <a:pPr marL="812800" indent="-812800" eaLnBrk="1" hangingPunct="1">
              <a:buSzTx/>
              <a:buFont typeface="Wingdings" pitchFamily="2" charset="2"/>
              <a:buAutoNum type="alphaLcParenR" startAt="5"/>
            </a:pPr>
            <a:r>
              <a:rPr lang="de-DE" smtClean="0"/>
              <a:t>Gefühlsbetonte Werbung/Schockwerbung (Benneton-Entscheidungen des BVerfG)</a:t>
            </a:r>
          </a:p>
          <a:p>
            <a:pPr marL="812800" indent="-812800" eaLnBrk="1" hangingPunct="1">
              <a:buSzTx/>
              <a:buFont typeface="Wingdings" pitchFamily="2" charset="2"/>
              <a:buAutoNum type="alphaLcParenR" startAt="5"/>
            </a:pPr>
            <a:r>
              <a:rPr lang="de-DE" smtClean="0"/>
              <a:t>Sexistische Werbung</a:t>
            </a:r>
          </a:p>
          <a:p>
            <a:pPr marL="812800" indent="-812800" eaLnBrk="1" hangingPunct="1">
              <a:buSzTx/>
              <a:buFont typeface="Wingdings" pitchFamily="2" charset="2"/>
              <a:buAutoNum type="alphaLcParenR" startAt="5"/>
            </a:pPr>
            <a:r>
              <a:rPr lang="de-DE" smtClean="0"/>
              <a:t>Werbung mit Spielleidenschaft</a:t>
            </a:r>
            <a:endParaRPr lang="de-DE" i="1"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1490"/>
                                        </p:tgtEl>
                                        <p:attrNameLst>
                                          <p:attrName>style.visibility</p:attrName>
                                        </p:attrNameLst>
                                      </p:cBhvr>
                                      <p:to>
                                        <p:strVal val="visible"/>
                                      </p:to>
                                    </p:set>
                                    <p:anim calcmode="lin" valueType="num">
                                      <p:cBhvr>
                                        <p:cTn id="7" dur="500" fill="hold"/>
                                        <p:tgtEl>
                                          <p:spTgt spid="191490"/>
                                        </p:tgtEl>
                                        <p:attrNameLst>
                                          <p:attrName>ppt_w</p:attrName>
                                        </p:attrNameLst>
                                      </p:cBhvr>
                                      <p:tavLst>
                                        <p:tav tm="0">
                                          <p:val>
                                            <p:fltVal val="0"/>
                                          </p:val>
                                        </p:tav>
                                        <p:tav tm="100000">
                                          <p:val>
                                            <p:strVal val="#ppt_w"/>
                                          </p:val>
                                        </p:tav>
                                      </p:tavLst>
                                    </p:anim>
                                    <p:anim calcmode="lin" valueType="num">
                                      <p:cBhvr>
                                        <p:cTn id="8" dur="500" fill="hold"/>
                                        <p:tgtEl>
                                          <p:spTgt spid="19149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1491">
                                            <p:txEl>
                                              <p:pRg st="0" end="0"/>
                                            </p:txEl>
                                          </p:spTgt>
                                        </p:tgtEl>
                                        <p:attrNameLst>
                                          <p:attrName>style.visibility</p:attrName>
                                        </p:attrNameLst>
                                      </p:cBhvr>
                                      <p:to>
                                        <p:strVal val="visible"/>
                                      </p:to>
                                    </p:set>
                                    <p:animEffect transition="in" filter="dissolve">
                                      <p:cBhvr>
                                        <p:cTn id="13" dur="500"/>
                                        <p:tgtEl>
                                          <p:spTgt spid="19149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1491">
                                            <p:txEl>
                                              <p:pRg st="1" end="1"/>
                                            </p:txEl>
                                          </p:spTgt>
                                        </p:tgtEl>
                                        <p:attrNameLst>
                                          <p:attrName>style.visibility</p:attrName>
                                        </p:attrNameLst>
                                      </p:cBhvr>
                                      <p:to>
                                        <p:strVal val="visible"/>
                                      </p:to>
                                    </p:set>
                                    <p:animEffect transition="in" filter="dissolve">
                                      <p:cBhvr>
                                        <p:cTn id="18" dur="500"/>
                                        <p:tgtEl>
                                          <p:spTgt spid="19149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1491">
                                            <p:txEl>
                                              <p:pRg st="2" end="2"/>
                                            </p:txEl>
                                          </p:spTgt>
                                        </p:tgtEl>
                                        <p:attrNameLst>
                                          <p:attrName>style.visibility</p:attrName>
                                        </p:attrNameLst>
                                      </p:cBhvr>
                                      <p:to>
                                        <p:strVal val="visible"/>
                                      </p:to>
                                    </p:set>
                                    <p:animEffect transition="in" filter="dissolve">
                                      <p:cBhvr>
                                        <p:cTn id="23" dur="500"/>
                                        <p:tgtEl>
                                          <p:spTgt spid="19149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91491">
                                            <p:txEl>
                                              <p:pRg st="3" end="3"/>
                                            </p:txEl>
                                          </p:spTgt>
                                        </p:tgtEl>
                                        <p:attrNameLst>
                                          <p:attrName>style.visibility</p:attrName>
                                        </p:attrNameLst>
                                      </p:cBhvr>
                                      <p:to>
                                        <p:strVal val="visible"/>
                                      </p:to>
                                    </p:set>
                                    <p:animEffect transition="in" filter="dissolve">
                                      <p:cBhvr>
                                        <p:cTn id="28" dur="500"/>
                                        <p:tgtEl>
                                          <p:spTgt spid="19149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1491">
                                            <p:txEl>
                                              <p:pRg st="4" end="4"/>
                                            </p:txEl>
                                          </p:spTgt>
                                        </p:tgtEl>
                                        <p:attrNameLst>
                                          <p:attrName>style.visibility</p:attrName>
                                        </p:attrNameLst>
                                      </p:cBhvr>
                                      <p:to>
                                        <p:strVal val="visible"/>
                                      </p:to>
                                    </p:set>
                                    <p:animEffect transition="in" filter="dissolve">
                                      <p:cBhvr>
                                        <p:cTn id="33" dur="500"/>
                                        <p:tgtEl>
                                          <p:spTgt spid="1914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autoUpdateAnimBg="0"/>
      <p:bldP spid="191491"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5738921-3F2D-4A94-B279-4E0A6B86F12B}"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BDB5DFE5-AF49-4592-AFFE-F1718FFD1A58}" type="slidenum">
              <a:rPr lang="de-DE"/>
              <a:pPr>
                <a:defRPr/>
              </a:pPr>
              <a:t>11</a:t>
            </a:fld>
            <a:endParaRPr lang="de-DE"/>
          </a:p>
        </p:txBody>
      </p:sp>
      <p:sp>
        <p:nvSpPr>
          <p:cNvPr id="193538" name="Rectangle 2"/>
          <p:cNvSpPr>
            <a:spLocks noGrp="1" noChangeArrowheads="1"/>
          </p:cNvSpPr>
          <p:nvPr>
            <p:ph type="title"/>
          </p:nvPr>
        </p:nvSpPr>
        <p:spPr/>
        <p:txBody>
          <a:bodyPr/>
          <a:lstStyle/>
          <a:p>
            <a:pPr eaLnBrk="1" hangingPunct="1">
              <a:defRPr/>
            </a:pPr>
            <a:r>
              <a:rPr lang="de-DE" dirty="0" err="1" smtClean="0"/>
              <a:t>Unlauterkeit</a:t>
            </a:r>
            <a:r>
              <a:rPr lang="de-DE" dirty="0" smtClean="0"/>
              <a:t> </a:t>
            </a:r>
            <a:r>
              <a:rPr lang="de-DE" dirty="0" err="1" smtClean="0"/>
              <a:t>i.S.d</a:t>
            </a:r>
            <a:r>
              <a:rPr lang="de-DE" dirty="0" smtClean="0"/>
              <a:t>. §§ 4 &amp; 4a</a:t>
            </a:r>
            <a:endParaRPr lang="de-DE" dirty="0"/>
          </a:p>
        </p:txBody>
      </p:sp>
      <p:sp>
        <p:nvSpPr>
          <p:cNvPr id="193539"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a:pPr>
            <a:r>
              <a:rPr lang="de-DE" dirty="0" smtClean="0"/>
              <a:t>§ 4 Ziff. 2 </a:t>
            </a:r>
            <a:r>
              <a:rPr lang="de-DE" dirty="0" smtClean="0"/>
              <a:t>a.F</a:t>
            </a:r>
            <a:r>
              <a:rPr lang="de-DE" dirty="0" smtClean="0"/>
              <a:t>. ≈ § 4a Abs. </a:t>
            </a:r>
            <a:r>
              <a:rPr lang="de-DE" dirty="0" smtClean="0"/>
              <a:t>2 Nr. 5 n.F.</a:t>
            </a:r>
            <a:endParaRPr lang="de-DE" dirty="0" smtClean="0"/>
          </a:p>
          <a:p>
            <a:pPr marL="1168400" lvl="1" indent="-711200" eaLnBrk="1" hangingPunct="1">
              <a:buSzTx/>
              <a:buFont typeface="Wingdings" pitchFamily="2" charset="2"/>
              <a:buAutoNum type="arabicPeriod"/>
            </a:pPr>
            <a:r>
              <a:rPr lang="de-DE" dirty="0" smtClean="0"/>
              <a:t>Ausnutzen der Unerfahrenheit (§ 104 ff BGB)</a:t>
            </a:r>
          </a:p>
          <a:p>
            <a:pPr marL="1168400" lvl="1" indent="-711200" eaLnBrk="1" hangingPunct="1">
              <a:buSzTx/>
              <a:buFont typeface="Wingdings" pitchFamily="2" charset="2"/>
              <a:buAutoNum type="arabicPeriod"/>
            </a:pPr>
            <a:r>
              <a:rPr lang="de-DE" dirty="0" smtClean="0"/>
              <a:t>Angst</a:t>
            </a:r>
          </a:p>
          <a:p>
            <a:pPr marL="1524000" lvl="2" indent="-609600" eaLnBrk="1" hangingPunct="1">
              <a:buFontTx/>
              <a:buChar char="•"/>
            </a:pPr>
            <a:r>
              <a:rPr lang="de-DE" dirty="0" smtClean="0"/>
              <a:t>Während des Golfkriegs: </a:t>
            </a:r>
            <a:br>
              <a:rPr lang="de-DE" dirty="0" smtClean="0"/>
            </a:br>
            <a:r>
              <a:rPr lang="de-DE" dirty="0" smtClean="0"/>
              <a:t>„Kaufen Sie Heiz-Öl, bevor es keins mehr gibt.“</a:t>
            </a:r>
          </a:p>
          <a:p>
            <a:pPr marL="1168400" lvl="1" indent="-711200" eaLnBrk="1" hangingPunct="1">
              <a:buSzTx/>
              <a:buFont typeface="Wingdings" pitchFamily="2" charset="2"/>
              <a:buAutoNum type="arabicPeriod"/>
            </a:pPr>
            <a:r>
              <a:rPr lang="de-DE" dirty="0" smtClean="0"/>
              <a:t>Zwangslage</a:t>
            </a:r>
          </a:p>
          <a:p>
            <a:pPr marL="1524000" lvl="2" indent="-609600" eaLnBrk="1" hangingPunct="1">
              <a:buFontTx/>
              <a:buChar char="•"/>
            </a:pPr>
            <a:r>
              <a:rPr lang="de-DE" dirty="0" smtClean="0"/>
              <a:t>Überrumpelungstaktik (Autoreparaturunternehmer spricht am Unfallort den Geschädigten an um Abschlepp- und/oder Reparaturvertrag zu erhalten.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3538"/>
                                        </p:tgtEl>
                                        <p:attrNameLst>
                                          <p:attrName>style.visibility</p:attrName>
                                        </p:attrNameLst>
                                      </p:cBhvr>
                                      <p:to>
                                        <p:strVal val="visible"/>
                                      </p:to>
                                    </p:set>
                                    <p:anim calcmode="lin" valueType="num">
                                      <p:cBhvr>
                                        <p:cTn id="7" dur="500" fill="hold"/>
                                        <p:tgtEl>
                                          <p:spTgt spid="193538"/>
                                        </p:tgtEl>
                                        <p:attrNameLst>
                                          <p:attrName>ppt_w</p:attrName>
                                        </p:attrNameLst>
                                      </p:cBhvr>
                                      <p:tavLst>
                                        <p:tav tm="0">
                                          <p:val>
                                            <p:fltVal val="0"/>
                                          </p:val>
                                        </p:tav>
                                        <p:tav tm="100000">
                                          <p:val>
                                            <p:strVal val="#ppt_w"/>
                                          </p:val>
                                        </p:tav>
                                      </p:tavLst>
                                    </p:anim>
                                    <p:anim calcmode="lin" valueType="num">
                                      <p:cBhvr>
                                        <p:cTn id="8" dur="500" fill="hold"/>
                                        <p:tgtEl>
                                          <p:spTgt spid="19353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3539">
                                            <p:txEl>
                                              <p:pRg st="0" end="0"/>
                                            </p:txEl>
                                          </p:spTgt>
                                        </p:tgtEl>
                                        <p:attrNameLst>
                                          <p:attrName>style.visibility</p:attrName>
                                        </p:attrNameLst>
                                      </p:cBhvr>
                                      <p:to>
                                        <p:strVal val="visible"/>
                                      </p:to>
                                    </p:set>
                                    <p:animEffect transition="in" filter="dissolve">
                                      <p:cBhvr>
                                        <p:cTn id="13" dur="500"/>
                                        <p:tgtEl>
                                          <p:spTgt spid="19353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3539">
                                            <p:txEl>
                                              <p:pRg st="1" end="1"/>
                                            </p:txEl>
                                          </p:spTgt>
                                        </p:tgtEl>
                                        <p:attrNameLst>
                                          <p:attrName>style.visibility</p:attrName>
                                        </p:attrNameLst>
                                      </p:cBhvr>
                                      <p:to>
                                        <p:strVal val="visible"/>
                                      </p:to>
                                    </p:set>
                                    <p:animEffect transition="in" filter="dissolve">
                                      <p:cBhvr>
                                        <p:cTn id="18" dur="500"/>
                                        <p:tgtEl>
                                          <p:spTgt spid="19353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3539">
                                            <p:txEl>
                                              <p:pRg st="2" end="2"/>
                                            </p:txEl>
                                          </p:spTgt>
                                        </p:tgtEl>
                                        <p:attrNameLst>
                                          <p:attrName>style.visibility</p:attrName>
                                        </p:attrNameLst>
                                      </p:cBhvr>
                                      <p:to>
                                        <p:strVal val="visible"/>
                                      </p:to>
                                    </p:set>
                                    <p:animEffect transition="in" filter="dissolve">
                                      <p:cBhvr>
                                        <p:cTn id="23" dur="500"/>
                                        <p:tgtEl>
                                          <p:spTgt spid="1935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93539">
                                            <p:txEl>
                                              <p:pRg st="3" end="3"/>
                                            </p:txEl>
                                          </p:spTgt>
                                        </p:tgtEl>
                                        <p:attrNameLst>
                                          <p:attrName>style.visibility</p:attrName>
                                        </p:attrNameLst>
                                      </p:cBhvr>
                                      <p:to>
                                        <p:strVal val="visible"/>
                                      </p:to>
                                    </p:set>
                                    <p:animEffect transition="in" filter="dissolve">
                                      <p:cBhvr>
                                        <p:cTn id="28" dur="500"/>
                                        <p:tgtEl>
                                          <p:spTgt spid="19353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3539">
                                            <p:txEl>
                                              <p:pRg st="4" end="4"/>
                                            </p:txEl>
                                          </p:spTgt>
                                        </p:tgtEl>
                                        <p:attrNameLst>
                                          <p:attrName>style.visibility</p:attrName>
                                        </p:attrNameLst>
                                      </p:cBhvr>
                                      <p:to>
                                        <p:strVal val="visible"/>
                                      </p:to>
                                    </p:set>
                                    <p:animEffect transition="in" filter="dissolve">
                                      <p:cBhvr>
                                        <p:cTn id="33" dur="500"/>
                                        <p:tgtEl>
                                          <p:spTgt spid="19353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93539">
                                            <p:txEl>
                                              <p:pRg st="5" end="5"/>
                                            </p:txEl>
                                          </p:spTgt>
                                        </p:tgtEl>
                                        <p:attrNameLst>
                                          <p:attrName>style.visibility</p:attrName>
                                        </p:attrNameLst>
                                      </p:cBhvr>
                                      <p:to>
                                        <p:strVal val="visible"/>
                                      </p:to>
                                    </p:set>
                                    <p:animEffect transition="in" filter="dissolve">
                                      <p:cBhvr>
                                        <p:cTn id="38" dur="500"/>
                                        <p:tgtEl>
                                          <p:spTgt spid="1935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 grpId="0" autoUpdateAnimBg="0"/>
      <p:bldP spid="193539"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22FFD8AE-C0E7-4845-A88A-49E85975BF31}"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22F16EF5-4E24-4ACE-90C9-694A01A1B357}" type="slidenum">
              <a:rPr lang="de-DE"/>
              <a:pPr>
                <a:defRPr/>
              </a:pPr>
              <a:t>12</a:t>
            </a:fld>
            <a:endParaRPr lang="de-DE"/>
          </a:p>
        </p:txBody>
      </p:sp>
      <p:sp>
        <p:nvSpPr>
          <p:cNvPr id="195586" name="Rectangle 2"/>
          <p:cNvSpPr>
            <a:spLocks noGrp="1" noChangeArrowheads="1"/>
          </p:cNvSpPr>
          <p:nvPr>
            <p:ph type="title"/>
          </p:nvPr>
        </p:nvSpPr>
        <p:spPr/>
        <p:txBody>
          <a:bodyPr/>
          <a:lstStyle/>
          <a:p>
            <a:pPr eaLnBrk="1" hangingPunct="1">
              <a:defRPr/>
            </a:pPr>
            <a:r>
              <a:rPr lang="de-DE" dirty="0" err="1" smtClean="0"/>
              <a:t>Unlauterkeit</a:t>
            </a:r>
            <a:r>
              <a:rPr lang="de-DE" dirty="0" smtClean="0"/>
              <a:t> </a:t>
            </a:r>
            <a:r>
              <a:rPr lang="de-DE" dirty="0" err="1" smtClean="0"/>
              <a:t>i.S.d</a:t>
            </a:r>
            <a:r>
              <a:rPr lang="de-DE" dirty="0" smtClean="0"/>
              <a:t>. §§ 4 &amp; 4a</a:t>
            </a:r>
            <a:endParaRPr lang="de-DE" dirty="0"/>
          </a:p>
        </p:txBody>
      </p:sp>
      <p:sp>
        <p:nvSpPr>
          <p:cNvPr id="195587"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a:pPr>
            <a:r>
              <a:rPr lang="de-DE" dirty="0" smtClean="0"/>
              <a:t>§ 4 Ziff. 3 UWG </a:t>
            </a:r>
            <a:r>
              <a:rPr lang="de-DE" dirty="0" smtClean="0"/>
              <a:t>≈ § 5a  Abs. 2 Nr. 2</a:t>
            </a:r>
            <a:r>
              <a:rPr lang="de-DE" dirty="0" smtClean="0"/>
              <a:t/>
            </a:r>
            <a:br>
              <a:rPr lang="de-DE" dirty="0" smtClean="0"/>
            </a:br>
            <a:r>
              <a:rPr lang="de-DE" dirty="0" smtClean="0"/>
              <a:t>- Schleich- oder sonst getarnte Werbung</a:t>
            </a:r>
          </a:p>
          <a:p>
            <a:pPr marL="812800" indent="-812800" eaLnBrk="1" hangingPunct="1">
              <a:buSzTx/>
              <a:buFont typeface="Wingdings" pitchFamily="2" charset="2"/>
              <a:buAutoNum type="romanUcPeriod"/>
            </a:pPr>
            <a:r>
              <a:rPr lang="de-DE" dirty="0" smtClean="0"/>
              <a:t>§ 4 Ziff. 4 </a:t>
            </a:r>
            <a:r>
              <a:rPr lang="de-DE" dirty="0" smtClean="0"/>
              <a:t>UWG a.F. </a:t>
            </a:r>
            <a:r>
              <a:rPr lang="de-DE" dirty="0" smtClean="0"/>
              <a:t/>
            </a:r>
            <a:br>
              <a:rPr lang="de-DE" dirty="0" smtClean="0"/>
            </a:br>
            <a:r>
              <a:rPr lang="de-DE" dirty="0" smtClean="0"/>
              <a:t>- Bedingungen müssen klar erkennbar sein</a:t>
            </a:r>
            <a:r>
              <a:rPr lang="de-DE" dirty="0" smtClean="0"/>
              <a:t>.</a:t>
            </a:r>
          </a:p>
          <a:p>
            <a:pPr marL="812800" indent="-812800" eaLnBrk="1" hangingPunct="1">
              <a:buSzTx/>
              <a:buFont typeface="Wingdings" pitchFamily="2" charset="2"/>
              <a:buAutoNum type="romanUcPeriod"/>
            </a:pPr>
            <a:r>
              <a:rPr lang="de-DE" dirty="0" smtClean="0"/>
              <a:t>§ 4 Ziff. 5 &amp; 6 UWG a.F. </a:t>
            </a:r>
            <a:br>
              <a:rPr lang="de-DE" dirty="0" smtClean="0"/>
            </a:br>
            <a:r>
              <a:rPr lang="de-DE" dirty="0" smtClean="0"/>
              <a:t>-Preisausschreiben bleiben unter den angegebenen Gründen auch ohne konkrete </a:t>
            </a:r>
            <a:r>
              <a:rPr lang="de-DE" dirty="0" err="1" smtClean="0"/>
              <a:t>Erwähung</a:t>
            </a:r>
            <a:r>
              <a:rPr lang="de-DE" dirty="0" smtClean="0"/>
              <a:t> wettbewerbswidrig </a:t>
            </a:r>
          </a:p>
          <a:p>
            <a:pPr marL="812800" indent="-812800" eaLnBrk="1" hangingPunct="1">
              <a:buSzTx/>
              <a:buFont typeface="Wingdings" pitchFamily="2" charset="2"/>
              <a:buAutoNum type="romanUcPeriod"/>
            </a:pPr>
            <a:endParaRPr lang="de-DE"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500" fill="hold"/>
                                        <p:tgtEl>
                                          <p:spTgt spid="195586"/>
                                        </p:tgtEl>
                                        <p:attrNameLst>
                                          <p:attrName>ppt_w</p:attrName>
                                        </p:attrNameLst>
                                      </p:cBhvr>
                                      <p:tavLst>
                                        <p:tav tm="0">
                                          <p:val>
                                            <p:fltVal val="0"/>
                                          </p:val>
                                        </p:tav>
                                        <p:tav tm="100000">
                                          <p:val>
                                            <p:strVal val="#ppt_w"/>
                                          </p:val>
                                        </p:tav>
                                      </p:tavLst>
                                    </p:anim>
                                    <p:anim calcmode="lin" valueType="num">
                                      <p:cBhvr>
                                        <p:cTn id="8" dur="500" fill="hold"/>
                                        <p:tgtEl>
                                          <p:spTgt spid="1955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5587">
                                            <p:txEl>
                                              <p:pRg st="0" end="0"/>
                                            </p:txEl>
                                          </p:spTgt>
                                        </p:tgtEl>
                                        <p:attrNameLst>
                                          <p:attrName>style.visibility</p:attrName>
                                        </p:attrNameLst>
                                      </p:cBhvr>
                                      <p:to>
                                        <p:strVal val="visible"/>
                                      </p:to>
                                    </p:set>
                                    <p:animEffect transition="in" filter="dissolve">
                                      <p:cBhvr>
                                        <p:cTn id="13" dur="500"/>
                                        <p:tgtEl>
                                          <p:spTgt spid="19558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5587">
                                            <p:txEl>
                                              <p:pRg st="1" end="1"/>
                                            </p:txEl>
                                          </p:spTgt>
                                        </p:tgtEl>
                                        <p:attrNameLst>
                                          <p:attrName>style.visibility</p:attrName>
                                        </p:attrNameLst>
                                      </p:cBhvr>
                                      <p:to>
                                        <p:strVal val="visible"/>
                                      </p:to>
                                    </p:set>
                                    <p:animEffect transition="in" filter="dissolve">
                                      <p:cBhvr>
                                        <p:cTn id="18" dur="500"/>
                                        <p:tgtEl>
                                          <p:spTgt spid="19558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5587">
                                            <p:txEl>
                                              <p:pRg st="2" end="2"/>
                                            </p:txEl>
                                          </p:spTgt>
                                        </p:tgtEl>
                                        <p:attrNameLst>
                                          <p:attrName>style.visibility</p:attrName>
                                        </p:attrNameLst>
                                      </p:cBhvr>
                                      <p:to>
                                        <p:strVal val="visible"/>
                                      </p:to>
                                    </p:set>
                                    <p:animEffect transition="in" filter="dissolve">
                                      <p:cBhvr>
                                        <p:cTn id="23" dur="500"/>
                                        <p:tgtEl>
                                          <p:spTgt spid="195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autoUpdateAnimBg="0"/>
      <p:bldP spid="195587"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22FFD8AE-C0E7-4845-A88A-49E85975BF31}"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22F16EF5-4E24-4ACE-90C9-694A01A1B357}" type="slidenum">
              <a:rPr lang="de-DE"/>
              <a:pPr>
                <a:defRPr/>
              </a:pPr>
              <a:t>13</a:t>
            </a:fld>
            <a:endParaRPr lang="de-DE"/>
          </a:p>
        </p:txBody>
      </p:sp>
      <p:sp>
        <p:nvSpPr>
          <p:cNvPr id="195586" name="Rectangle 2"/>
          <p:cNvSpPr>
            <a:spLocks noGrp="1" noChangeArrowheads="1"/>
          </p:cNvSpPr>
          <p:nvPr>
            <p:ph type="title"/>
          </p:nvPr>
        </p:nvSpPr>
        <p:spPr/>
        <p:txBody>
          <a:bodyPr/>
          <a:lstStyle/>
          <a:p>
            <a:pPr eaLnBrk="1" hangingPunct="1">
              <a:defRPr/>
            </a:pPr>
            <a:r>
              <a:rPr lang="de-DE" dirty="0" err="1" smtClean="0"/>
              <a:t>Unlauterkeit</a:t>
            </a:r>
            <a:r>
              <a:rPr lang="de-DE" dirty="0" smtClean="0"/>
              <a:t> </a:t>
            </a:r>
            <a:r>
              <a:rPr lang="de-DE" dirty="0" err="1" smtClean="0"/>
              <a:t>i.S.d</a:t>
            </a:r>
            <a:r>
              <a:rPr lang="de-DE" dirty="0" smtClean="0"/>
              <a:t>. §§ 4 &amp; 4a</a:t>
            </a:r>
            <a:endParaRPr lang="de-DE" dirty="0"/>
          </a:p>
        </p:txBody>
      </p:sp>
      <p:sp>
        <p:nvSpPr>
          <p:cNvPr id="195587"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a:pPr>
            <a:r>
              <a:rPr lang="de-DE" dirty="0" smtClean="0"/>
              <a:t>§ 4 Ziff. 3 UWG </a:t>
            </a:r>
            <a:r>
              <a:rPr lang="de-DE" dirty="0" smtClean="0"/>
              <a:t>≈ § 5a  Abs. 2 Nr. 2</a:t>
            </a:r>
            <a:r>
              <a:rPr lang="de-DE" dirty="0" smtClean="0"/>
              <a:t/>
            </a:r>
            <a:br>
              <a:rPr lang="de-DE" dirty="0" smtClean="0"/>
            </a:br>
            <a:r>
              <a:rPr lang="de-DE" dirty="0" smtClean="0"/>
              <a:t>- Schleich- oder sonst getarnte Werbung</a:t>
            </a:r>
          </a:p>
          <a:p>
            <a:pPr marL="812800" indent="-812800" eaLnBrk="1" hangingPunct="1">
              <a:buSzTx/>
              <a:buFont typeface="Wingdings" pitchFamily="2" charset="2"/>
              <a:buAutoNum type="romanUcPeriod"/>
            </a:pPr>
            <a:r>
              <a:rPr lang="de-DE" dirty="0" smtClean="0"/>
              <a:t>§ 4 Ziff. 4 </a:t>
            </a:r>
            <a:r>
              <a:rPr lang="de-DE" dirty="0" smtClean="0"/>
              <a:t>UWG a.F. </a:t>
            </a:r>
            <a:r>
              <a:rPr lang="de-DE" dirty="0" smtClean="0"/>
              <a:t/>
            </a:r>
            <a:br>
              <a:rPr lang="de-DE" dirty="0" smtClean="0"/>
            </a:br>
            <a:r>
              <a:rPr lang="de-DE" dirty="0" smtClean="0"/>
              <a:t>- Bedingungen müssen klar erkennbar sein</a:t>
            </a:r>
            <a:r>
              <a:rPr lang="de-DE" dirty="0" smtClean="0"/>
              <a:t>.</a:t>
            </a:r>
          </a:p>
          <a:p>
            <a:pPr marL="812800" indent="-812800" eaLnBrk="1" hangingPunct="1">
              <a:buSzTx/>
              <a:buFont typeface="Wingdings" pitchFamily="2" charset="2"/>
              <a:buAutoNum type="romanUcPeriod"/>
            </a:pPr>
            <a:r>
              <a:rPr lang="de-DE" dirty="0" smtClean="0"/>
              <a:t>§ 4 Ziff. 5 &amp; 6 UWG a.F. </a:t>
            </a:r>
            <a:br>
              <a:rPr lang="de-DE" dirty="0" smtClean="0"/>
            </a:br>
            <a:r>
              <a:rPr lang="de-DE" dirty="0" smtClean="0"/>
              <a:t>-Preisausschreiben bleiben unter den angegebenen Gründen auch ohne konkrete </a:t>
            </a:r>
            <a:r>
              <a:rPr lang="de-DE" dirty="0" err="1" smtClean="0"/>
              <a:t>Erwähung</a:t>
            </a:r>
            <a:r>
              <a:rPr lang="de-DE" dirty="0" smtClean="0"/>
              <a:t> wettbewerbswidrig </a:t>
            </a:r>
          </a:p>
          <a:p>
            <a:pPr marL="812800" indent="-812800" eaLnBrk="1" hangingPunct="1">
              <a:buSzTx/>
              <a:buFont typeface="Wingdings" pitchFamily="2" charset="2"/>
              <a:buAutoNum type="romanUcPeriod"/>
            </a:pPr>
            <a:endParaRPr lang="de-DE"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500" fill="hold"/>
                                        <p:tgtEl>
                                          <p:spTgt spid="195586"/>
                                        </p:tgtEl>
                                        <p:attrNameLst>
                                          <p:attrName>ppt_w</p:attrName>
                                        </p:attrNameLst>
                                      </p:cBhvr>
                                      <p:tavLst>
                                        <p:tav tm="0">
                                          <p:val>
                                            <p:fltVal val="0"/>
                                          </p:val>
                                        </p:tav>
                                        <p:tav tm="100000">
                                          <p:val>
                                            <p:strVal val="#ppt_w"/>
                                          </p:val>
                                        </p:tav>
                                      </p:tavLst>
                                    </p:anim>
                                    <p:anim calcmode="lin" valueType="num">
                                      <p:cBhvr>
                                        <p:cTn id="8" dur="500" fill="hold"/>
                                        <p:tgtEl>
                                          <p:spTgt spid="1955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5587">
                                            <p:txEl>
                                              <p:pRg st="0" end="0"/>
                                            </p:txEl>
                                          </p:spTgt>
                                        </p:tgtEl>
                                        <p:attrNameLst>
                                          <p:attrName>style.visibility</p:attrName>
                                        </p:attrNameLst>
                                      </p:cBhvr>
                                      <p:to>
                                        <p:strVal val="visible"/>
                                      </p:to>
                                    </p:set>
                                    <p:animEffect transition="in" filter="dissolve">
                                      <p:cBhvr>
                                        <p:cTn id="13" dur="500"/>
                                        <p:tgtEl>
                                          <p:spTgt spid="19558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5587">
                                            <p:txEl>
                                              <p:pRg st="1" end="1"/>
                                            </p:txEl>
                                          </p:spTgt>
                                        </p:tgtEl>
                                        <p:attrNameLst>
                                          <p:attrName>style.visibility</p:attrName>
                                        </p:attrNameLst>
                                      </p:cBhvr>
                                      <p:to>
                                        <p:strVal val="visible"/>
                                      </p:to>
                                    </p:set>
                                    <p:animEffect transition="in" filter="dissolve">
                                      <p:cBhvr>
                                        <p:cTn id="18" dur="500"/>
                                        <p:tgtEl>
                                          <p:spTgt spid="19558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5587">
                                            <p:txEl>
                                              <p:pRg st="2" end="2"/>
                                            </p:txEl>
                                          </p:spTgt>
                                        </p:tgtEl>
                                        <p:attrNameLst>
                                          <p:attrName>style.visibility</p:attrName>
                                        </p:attrNameLst>
                                      </p:cBhvr>
                                      <p:to>
                                        <p:strVal val="visible"/>
                                      </p:to>
                                    </p:set>
                                    <p:animEffect transition="in" filter="dissolve">
                                      <p:cBhvr>
                                        <p:cTn id="23" dur="500"/>
                                        <p:tgtEl>
                                          <p:spTgt spid="195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autoUpdateAnimBg="0"/>
      <p:bldP spid="195587" grpId="0" build="p" bldLvl="5"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22FFD8AE-C0E7-4845-A88A-49E85975BF31}"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22F16EF5-4E24-4ACE-90C9-694A01A1B357}" type="slidenum">
              <a:rPr lang="de-DE"/>
              <a:pPr>
                <a:defRPr/>
              </a:pPr>
              <a:t>14</a:t>
            </a:fld>
            <a:endParaRPr lang="de-DE"/>
          </a:p>
        </p:txBody>
      </p:sp>
      <p:sp>
        <p:nvSpPr>
          <p:cNvPr id="195586" name="Rectangle 2"/>
          <p:cNvSpPr>
            <a:spLocks noGrp="1" noChangeArrowheads="1"/>
          </p:cNvSpPr>
          <p:nvPr>
            <p:ph type="title"/>
          </p:nvPr>
        </p:nvSpPr>
        <p:spPr/>
        <p:txBody>
          <a:bodyPr/>
          <a:lstStyle/>
          <a:p>
            <a:pPr eaLnBrk="1" hangingPunct="1">
              <a:defRPr/>
            </a:pPr>
            <a:r>
              <a:rPr lang="de-DE" dirty="0" err="1" smtClean="0"/>
              <a:t>Unlauterkeit</a:t>
            </a:r>
            <a:r>
              <a:rPr lang="de-DE" dirty="0" smtClean="0"/>
              <a:t> </a:t>
            </a:r>
            <a:r>
              <a:rPr lang="de-DE" dirty="0" err="1" smtClean="0"/>
              <a:t>i.S.d</a:t>
            </a:r>
            <a:r>
              <a:rPr lang="de-DE" dirty="0" smtClean="0"/>
              <a:t>. §§ 4 &amp; 4a</a:t>
            </a:r>
            <a:endParaRPr lang="de-DE" dirty="0"/>
          </a:p>
        </p:txBody>
      </p:sp>
      <p:sp>
        <p:nvSpPr>
          <p:cNvPr id="195587" name="Rectangle 3"/>
          <p:cNvSpPr>
            <a:spLocks noGrp="1" noChangeArrowheads="1"/>
          </p:cNvSpPr>
          <p:nvPr>
            <p:ph type="body" idx="1"/>
          </p:nvPr>
        </p:nvSpPr>
        <p:spPr/>
        <p:txBody>
          <a:bodyPr/>
          <a:lstStyle/>
          <a:p>
            <a:pPr marL="812800" indent="-812800" eaLnBrk="1" hangingPunct="1">
              <a:buSzTx/>
              <a:buFont typeface="+mj-lt"/>
              <a:buAutoNum type="romanUcPeriod" startAt="4"/>
            </a:pPr>
            <a:r>
              <a:rPr lang="de-DE" dirty="0" smtClean="0"/>
              <a:t>§ 4 Ziff. </a:t>
            </a:r>
            <a:r>
              <a:rPr lang="de-DE" dirty="0" smtClean="0"/>
              <a:t>7 </a:t>
            </a:r>
            <a:r>
              <a:rPr lang="de-DE" dirty="0" smtClean="0"/>
              <a:t>UWG </a:t>
            </a:r>
            <a:r>
              <a:rPr lang="de-DE" dirty="0" smtClean="0"/>
              <a:t>= § 4 Nr. 1 n.F. </a:t>
            </a:r>
            <a:br>
              <a:rPr lang="de-DE" dirty="0" smtClean="0"/>
            </a:br>
            <a:r>
              <a:rPr lang="de-DE" dirty="0" smtClean="0"/>
              <a:t>- Geschäftsehrverletzungen </a:t>
            </a:r>
            <a:br>
              <a:rPr lang="de-DE" dirty="0" smtClean="0"/>
            </a:br>
            <a:r>
              <a:rPr lang="de-DE" sz="2400" dirty="0" smtClean="0"/>
              <a:t>(in Abgrenzung zur Tatsachenbehauptung nach Nr. 8 a.F. / Nr. 2 n.F. liegt hier Meinungsä</a:t>
            </a:r>
            <a:r>
              <a:rPr lang="de-DE" sz="2400" dirty="0" smtClean="0"/>
              <a:t>ußerung vor. Beachte Art. 5 Abs. 1 GG)</a:t>
            </a:r>
            <a:endParaRPr lang="de-DE" dirty="0" smtClean="0"/>
          </a:p>
          <a:p>
            <a:pPr marL="812800" indent="-812800" eaLnBrk="1" hangingPunct="1">
              <a:buSzTx/>
              <a:buFont typeface="Wingdings" pitchFamily="2" charset="2"/>
              <a:buAutoNum type="romanUcPeriod" startAt="4"/>
            </a:pPr>
            <a:r>
              <a:rPr lang="de-DE" dirty="0" smtClean="0"/>
              <a:t>§ 4 Ziff. </a:t>
            </a:r>
            <a:r>
              <a:rPr lang="de-DE" dirty="0" smtClean="0"/>
              <a:t>8 UWG a.F. = § 4 Nr. 2 n.F.</a:t>
            </a:r>
            <a:r>
              <a:rPr lang="de-DE" dirty="0" smtClean="0"/>
              <a:t/>
            </a:r>
            <a:br>
              <a:rPr lang="de-DE" dirty="0" smtClean="0"/>
            </a:br>
            <a:r>
              <a:rPr lang="de-DE" sz="2400" dirty="0" smtClean="0"/>
              <a:t>(s. insbesondere Fälle Stiftung Warentest)</a:t>
            </a:r>
            <a:endParaRPr lang="de-DE" dirty="0" smtClean="0"/>
          </a:p>
          <a:p>
            <a:pPr marL="812800" indent="-812800" eaLnBrk="1" hangingPunct="1">
              <a:buSzTx/>
              <a:buFont typeface="Wingdings" pitchFamily="2" charset="2"/>
              <a:buAutoNum type="romanUcPeriod" startAt="4"/>
            </a:pPr>
            <a:r>
              <a:rPr lang="de-DE" dirty="0" smtClean="0"/>
              <a:t>§ 4 Ziff. 9 UWG a.F. = § 3 Nr. 3 n.F.</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500" fill="hold"/>
                                        <p:tgtEl>
                                          <p:spTgt spid="195586"/>
                                        </p:tgtEl>
                                        <p:attrNameLst>
                                          <p:attrName>ppt_w</p:attrName>
                                        </p:attrNameLst>
                                      </p:cBhvr>
                                      <p:tavLst>
                                        <p:tav tm="0">
                                          <p:val>
                                            <p:fltVal val="0"/>
                                          </p:val>
                                        </p:tav>
                                        <p:tav tm="100000">
                                          <p:val>
                                            <p:strVal val="#ppt_w"/>
                                          </p:val>
                                        </p:tav>
                                      </p:tavLst>
                                    </p:anim>
                                    <p:anim calcmode="lin" valueType="num">
                                      <p:cBhvr>
                                        <p:cTn id="8" dur="500" fill="hold"/>
                                        <p:tgtEl>
                                          <p:spTgt spid="1955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5587">
                                            <p:txEl>
                                              <p:pRg st="0" end="0"/>
                                            </p:txEl>
                                          </p:spTgt>
                                        </p:tgtEl>
                                        <p:attrNameLst>
                                          <p:attrName>style.visibility</p:attrName>
                                        </p:attrNameLst>
                                      </p:cBhvr>
                                      <p:to>
                                        <p:strVal val="visible"/>
                                      </p:to>
                                    </p:set>
                                    <p:animEffect transition="in" filter="dissolve">
                                      <p:cBhvr>
                                        <p:cTn id="13" dur="500"/>
                                        <p:tgtEl>
                                          <p:spTgt spid="19558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5587">
                                            <p:txEl>
                                              <p:pRg st="1" end="1"/>
                                            </p:txEl>
                                          </p:spTgt>
                                        </p:tgtEl>
                                        <p:attrNameLst>
                                          <p:attrName>style.visibility</p:attrName>
                                        </p:attrNameLst>
                                      </p:cBhvr>
                                      <p:to>
                                        <p:strVal val="visible"/>
                                      </p:to>
                                    </p:set>
                                    <p:animEffect transition="in" filter="dissolve">
                                      <p:cBhvr>
                                        <p:cTn id="18" dur="500"/>
                                        <p:tgtEl>
                                          <p:spTgt spid="19558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5587">
                                            <p:txEl>
                                              <p:pRg st="2" end="2"/>
                                            </p:txEl>
                                          </p:spTgt>
                                        </p:tgtEl>
                                        <p:attrNameLst>
                                          <p:attrName>style.visibility</p:attrName>
                                        </p:attrNameLst>
                                      </p:cBhvr>
                                      <p:to>
                                        <p:strVal val="visible"/>
                                      </p:to>
                                    </p:set>
                                    <p:animEffect transition="in" filter="dissolve">
                                      <p:cBhvr>
                                        <p:cTn id="23" dur="500"/>
                                        <p:tgtEl>
                                          <p:spTgt spid="1955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autoUpdateAnimBg="0"/>
      <p:bldP spid="195587"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22FFD8AE-C0E7-4845-A88A-49E85975BF31}"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22F16EF5-4E24-4ACE-90C9-694A01A1B357}" type="slidenum">
              <a:rPr lang="de-DE"/>
              <a:pPr>
                <a:defRPr/>
              </a:pPr>
              <a:t>15</a:t>
            </a:fld>
            <a:endParaRPr lang="de-DE"/>
          </a:p>
        </p:txBody>
      </p:sp>
      <p:sp>
        <p:nvSpPr>
          <p:cNvPr id="195586" name="Rectangle 2"/>
          <p:cNvSpPr>
            <a:spLocks noGrp="1" noChangeArrowheads="1"/>
          </p:cNvSpPr>
          <p:nvPr>
            <p:ph type="title"/>
          </p:nvPr>
        </p:nvSpPr>
        <p:spPr/>
        <p:txBody>
          <a:bodyPr/>
          <a:lstStyle/>
          <a:p>
            <a:pPr eaLnBrk="1" hangingPunct="1">
              <a:defRPr/>
            </a:pPr>
            <a:r>
              <a:rPr lang="de-DE" dirty="0" err="1" smtClean="0"/>
              <a:t>Unlauterkeit</a:t>
            </a:r>
            <a:r>
              <a:rPr lang="de-DE" dirty="0" smtClean="0"/>
              <a:t> </a:t>
            </a:r>
            <a:r>
              <a:rPr lang="de-DE" dirty="0" err="1" smtClean="0"/>
              <a:t>i.S.d</a:t>
            </a:r>
            <a:r>
              <a:rPr lang="de-DE" dirty="0" smtClean="0"/>
              <a:t>. §§ 4 &amp; 4a</a:t>
            </a:r>
            <a:endParaRPr lang="de-DE" dirty="0"/>
          </a:p>
        </p:txBody>
      </p:sp>
      <p:sp>
        <p:nvSpPr>
          <p:cNvPr id="195587"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startAt="4"/>
            </a:pPr>
            <a:r>
              <a:rPr lang="de-DE" sz="2800" dirty="0" smtClean="0"/>
              <a:t>§ 4 Ziff. 9 UWG a.F. = § 3 Nr. 3 n.F.</a:t>
            </a:r>
          </a:p>
          <a:p>
            <a:pPr marL="1212850" lvl="1" indent="-812800" eaLnBrk="1" hangingPunct="1">
              <a:buSzTx/>
              <a:buFont typeface="+mj-lt"/>
              <a:buAutoNum type="alphaLcParenR"/>
            </a:pPr>
            <a:r>
              <a:rPr lang="de-DE" sz="2400" dirty="0" smtClean="0"/>
              <a:t>Vermeidbare Herkunftstäuschung</a:t>
            </a:r>
            <a:endParaRPr lang="de-DE" sz="2400" dirty="0" smtClean="0"/>
          </a:p>
          <a:p>
            <a:pPr marL="1212850" lvl="1" indent="-812800" eaLnBrk="1" hangingPunct="1">
              <a:buSzTx/>
              <a:buFont typeface="+mj-lt"/>
              <a:buAutoNum type="alphaLcParenR"/>
            </a:pPr>
            <a:r>
              <a:rPr lang="de-DE" sz="2400" dirty="0" smtClean="0"/>
              <a:t>Unangemessene Ausnutzung oder Beeinträchtigung der Wertschätzung der </a:t>
            </a:r>
            <a:r>
              <a:rPr lang="de-DE" sz="2400" dirty="0" err="1" smtClean="0"/>
              <a:t>nageahmten</a:t>
            </a:r>
            <a:r>
              <a:rPr lang="de-DE" sz="2400" dirty="0" smtClean="0"/>
              <a:t> Ware oder Dienstleistung</a:t>
            </a:r>
          </a:p>
          <a:p>
            <a:pPr marL="1212850" lvl="1" indent="-812800" eaLnBrk="1" hangingPunct="1">
              <a:buSzTx/>
              <a:buFont typeface="+mj-lt"/>
              <a:buAutoNum type="alphaLcParenR"/>
            </a:pPr>
            <a:r>
              <a:rPr lang="de-DE" sz="2400" dirty="0" smtClean="0"/>
              <a:t>Unredliche Erlangung der Kenntnisse oder Unterlagen (z.B. Betriebsspionage) </a:t>
            </a:r>
          </a:p>
          <a:p>
            <a:pPr marL="812800" indent="-812800" eaLnBrk="1" hangingPunct="1">
              <a:buSzTx/>
              <a:buFont typeface="+mj-lt"/>
              <a:buAutoNum type="romanUcPeriod" startAt="4"/>
            </a:pPr>
            <a:r>
              <a:rPr lang="de-DE" sz="2800" dirty="0" smtClean="0"/>
              <a:t>§ 4 Nr. 10 a.F. = § 4 Nr. 4 n.F. gezielte Behinderung </a:t>
            </a:r>
          </a:p>
          <a:p>
            <a:pPr marL="812800" indent="-812800" eaLnBrk="1" hangingPunct="1">
              <a:buSzTx/>
              <a:buFont typeface="+mj-lt"/>
              <a:buAutoNum type="romanUcPeriod" startAt="4"/>
            </a:pPr>
            <a:r>
              <a:rPr lang="de-DE" sz="2800" dirty="0" smtClean="0"/>
              <a:t>§ 4 Nr. 11 a.F. = § 3a n.F. </a:t>
            </a:r>
            <a:r>
              <a:rPr lang="de-DE" sz="2000" dirty="0" smtClean="0"/>
              <a:t>(Spürbarkeitsschwelle)</a:t>
            </a:r>
            <a:r>
              <a:rPr lang="de-DE" sz="2800" dirty="0" smtClean="0"/>
              <a:t> </a:t>
            </a:r>
            <a:endParaRPr lang="de-DE" dirty="0"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5586"/>
                                        </p:tgtEl>
                                        <p:attrNameLst>
                                          <p:attrName>style.visibility</p:attrName>
                                        </p:attrNameLst>
                                      </p:cBhvr>
                                      <p:to>
                                        <p:strVal val="visible"/>
                                      </p:to>
                                    </p:set>
                                    <p:anim calcmode="lin" valueType="num">
                                      <p:cBhvr>
                                        <p:cTn id="7" dur="500" fill="hold"/>
                                        <p:tgtEl>
                                          <p:spTgt spid="195586"/>
                                        </p:tgtEl>
                                        <p:attrNameLst>
                                          <p:attrName>ppt_w</p:attrName>
                                        </p:attrNameLst>
                                      </p:cBhvr>
                                      <p:tavLst>
                                        <p:tav tm="0">
                                          <p:val>
                                            <p:fltVal val="0"/>
                                          </p:val>
                                        </p:tav>
                                        <p:tav tm="100000">
                                          <p:val>
                                            <p:strVal val="#ppt_w"/>
                                          </p:val>
                                        </p:tav>
                                      </p:tavLst>
                                    </p:anim>
                                    <p:anim calcmode="lin" valueType="num">
                                      <p:cBhvr>
                                        <p:cTn id="8" dur="500" fill="hold"/>
                                        <p:tgtEl>
                                          <p:spTgt spid="1955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5587">
                                            <p:txEl>
                                              <p:pRg st="0" end="0"/>
                                            </p:txEl>
                                          </p:spTgt>
                                        </p:tgtEl>
                                        <p:attrNameLst>
                                          <p:attrName>style.visibility</p:attrName>
                                        </p:attrNameLst>
                                      </p:cBhvr>
                                      <p:to>
                                        <p:strVal val="visible"/>
                                      </p:to>
                                    </p:set>
                                    <p:animEffect transition="in" filter="dissolve">
                                      <p:cBhvr>
                                        <p:cTn id="13" dur="500"/>
                                        <p:tgtEl>
                                          <p:spTgt spid="19558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5587">
                                            <p:txEl>
                                              <p:pRg st="1" end="1"/>
                                            </p:txEl>
                                          </p:spTgt>
                                        </p:tgtEl>
                                        <p:attrNameLst>
                                          <p:attrName>style.visibility</p:attrName>
                                        </p:attrNameLst>
                                      </p:cBhvr>
                                      <p:to>
                                        <p:strVal val="visible"/>
                                      </p:to>
                                    </p:set>
                                    <p:animEffect transition="in" filter="dissolve">
                                      <p:cBhvr>
                                        <p:cTn id="18" dur="500"/>
                                        <p:tgtEl>
                                          <p:spTgt spid="19558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5587">
                                            <p:txEl>
                                              <p:pRg st="2" end="2"/>
                                            </p:txEl>
                                          </p:spTgt>
                                        </p:tgtEl>
                                        <p:attrNameLst>
                                          <p:attrName>style.visibility</p:attrName>
                                        </p:attrNameLst>
                                      </p:cBhvr>
                                      <p:to>
                                        <p:strVal val="visible"/>
                                      </p:to>
                                    </p:set>
                                    <p:animEffect transition="in" filter="dissolve">
                                      <p:cBhvr>
                                        <p:cTn id="23" dur="500"/>
                                        <p:tgtEl>
                                          <p:spTgt spid="19558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95587">
                                            <p:txEl>
                                              <p:pRg st="3" end="3"/>
                                            </p:txEl>
                                          </p:spTgt>
                                        </p:tgtEl>
                                        <p:attrNameLst>
                                          <p:attrName>style.visibility</p:attrName>
                                        </p:attrNameLst>
                                      </p:cBhvr>
                                      <p:to>
                                        <p:strVal val="visible"/>
                                      </p:to>
                                    </p:set>
                                    <p:animEffect transition="in" filter="dissolve">
                                      <p:cBhvr>
                                        <p:cTn id="28" dur="500"/>
                                        <p:tgtEl>
                                          <p:spTgt spid="19558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5587">
                                            <p:txEl>
                                              <p:pRg st="4" end="4"/>
                                            </p:txEl>
                                          </p:spTgt>
                                        </p:tgtEl>
                                        <p:attrNameLst>
                                          <p:attrName>style.visibility</p:attrName>
                                        </p:attrNameLst>
                                      </p:cBhvr>
                                      <p:to>
                                        <p:strVal val="visible"/>
                                      </p:to>
                                    </p:set>
                                    <p:animEffect transition="in" filter="dissolve">
                                      <p:cBhvr>
                                        <p:cTn id="33" dur="500"/>
                                        <p:tgtEl>
                                          <p:spTgt spid="19558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95587">
                                            <p:txEl>
                                              <p:pRg st="5" end="5"/>
                                            </p:txEl>
                                          </p:spTgt>
                                        </p:tgtEl>
                                        <p:attrNameLst>
                                          <p:attrName>style.visibility</p:attrName>
                                        </p:attrNameLst>
                                      </p:cBhvr>
                                      <p:to>
                                        <p:strVal val="visible"/>
                                      </p:to>
                                    </p:set>
                                    <p:animEffect transition="in" filter="dissolve">
                                      <p:cBhvr>
                                        <p:cTn id="38" dur="500"/>
                                        <p:tgtEl>
                                          <p:spTgt spid="1955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autoUpdateAnimBg="0"/>
      <p:bldP spid="195587"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3F86B4A1-529F-43EC-9763-FC753FE363A4}"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94664BCE-BA6D-41A2-89EC-1DBFC82F6091}" type="slidenum">
              <a:rPr lang="de-DE"/>
              <a:pPr>
                <a:defRPr/>
              </a:pPr>
              <a:t>16</a:t>
            </a:fld>
            <a:endParaRPr lang="de-DE"/>
          </a:p>
        </p:txBody>
      </p:sp>
      <p:sp>
        <p:nvSpPr>
          <p:cNvPr id="197634" name="Rectangle 2"/>
          <p:cNvSpPr>
            <a:spLocks noGrp="1" noChangeArrowheads="1"/>
          </p:cNvSpPr>
          <p:nvPr>
            <p:ph type="title"/>
          </p:nvPr>
        </p:nvSpPr>
        <p:spPr/>
        <p:txBody>
          <a:bodyPr/>
          <a:lstStyle/>
          <a:p>
            <a:pPr eaLnBrk="1" hangingPunct="1">
              <a:defRPr/>
            </a:pPr>
            <a:r>
              <a:rPr lang="de-DE"/>
              <a:t>Rechtsfolgen </a:t>
            </a:r>
          </a:p>
        </p:txBody>
      </p:sp>
      <p:sp>
        <p:nvSpPr>
          <p:cNvPr id="197635"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romanUcPeriod"/>
            </a:pPr>
            <a:r>
              <a:rPr lang="de-DE" sz="2800" smtClean="0"/>
              <a:t>Beseitigungs- und Unterlassungsanspruch, § 8</a:t>
            </a:r>
          </a:p>
          <a:p>
            <a:pPr marL="1168400" lvl="1" indent="-711200" eaLnBrk="1" hangingPunct="1">
              <a:lnSpc>
                <a:spcPct val="90000"/>
              </a:lnSpc>
              <a:buSzTx/>
              <a:buFont typeface="Wingdings" pitchFamily="2" charset="2"/>
              <a:buNone/>
            </a:pPr>
            <a:r>
              <a:rPr lang="de-DE" sz="2000" smtClean="0"/>
              <a:t>(P) Aktivlegitimation im Falle des § 8 </a:t>
            </a:r>
          </a:p>
          <a:p>
            <a:pPr marL="812800" indent="-812800" eaLnBrk="1" hangingPunct="1">
              <a:lnSpc>
                <a:spcPct val="90000"/>
              </a:lnSpc>
              <a:buSzTx/>
              <a:buFont typeface="Wingdings" pitchFamily="2" charset="2"/>
              <a:buAutoNum type="romanUcPeriod"/>
            </a:pPr>
            <a:r>
              <a:rPr lang="de-DE" sz="2800" smtClean="0"/>
              <a:t>Schadenersatzanspruch, § 9</a:t>
            </a:r>
          </a:p>
          <a:p>
            <a:pPr marL="812800" indent="-812800" eaLnBrk="1" hangingPunct="1">
              <a:lnSpc>
                <a:spcPct val="90000"/>
              </a:lnSpc>
              <a:buSzTx/>
              <a:buFont typeface="Wingdings" pitchFamily="2" charset="2"/>
              <a:buAutoNum type="romanUcPeriod"/>
            </a:pPr>
            <a:r>
              <a:rPr lang="de-DE" sz="2800" smtClean="0"/>
              <a:t>Gewinnabschöpfungsanspruch § 10</a:t>
            </a:r>
          </a:p>
          <a:p>
            <a:pPr marL="812800" indent="-812800" eaLnBrk="1" hangingPunct="1">
              <a:lnSpc>
                <a:spcPct val="90000"/>
              </a:lnSpc>
              <a:buSzTx/>
              <a:buFont typeface="Wingdings" pitchFamily="2" charset="2"/>
              <a:buAutoNum type="romanUcPeriod"/>
            </a:pPr>
            <a:r>
              <a:rPr lang="de-DE" sz="2800" smtClean="0"/>
              <a:t>Verfahren</a:t>
            </a:r>
          </a:p>
          <a:p>
            <a:pPr marL="1168400" lvl="1" indent="-711200" eaLnBrk="1" hangingPunct="1">
              <a:lnSpc>
                <a:spcPct val="90000"/>
              </a:lnSpc>
              <a:buSzTx/>
              <a:buFont typeface="Wingdings" pitchFamily="2" charset="2"/>
              <a:buAutoNum type="arabicPeriod"/>
            </a:pPr>
            <a:r>
              <a:rPr lang="de-DE" sz="2400" smtClean="0"/>
              <a:t>Abmahnung = Verwarnung, § 12 Abs. 1 S. 1 UWG</a:t>
            </a:r>
          </a:p>
          <a:p>
            <a:pPr marL="1168400" lvl="1" indent="-711200" eaLnBrk="1" hangingPunct="1">
              <a:lnSpc>
                <a:spcPct val="90000"/>
              </a:lnSpc>
              <a:buSzTx/>
              <a:buFont typeface="Wingdings" pitchFamily="2" charset="2"/>
              <a:buAutoNum type="arabicPeriod"/>
            </a:pPr>
            <a:r>
              <a:rPr lang="de-DE" sz="2400" smtClean="0"/>
              <a:t>Strafbewehrte Unterlassungserklärung </a:t>
            </a:r>
          </a:p>
          <a:p>
            <a:pPr marL="1168400" lvl="1" indent="-711200" eaLnBrk="1" hangingPunct="1">
              <a:lnSpc>
                <a:spcPct val="90000"/>
              </a:lnSpc>
              <a:buSzTx/>
              <a:buFont typeface="Wingdings" pitchFamily="2" charset="2"/>
              <a:buAutoNum type="arabicPeriod"/>
            </a:pPr>
            <a:r>
              <a:rPr lang="de-DE" sz="2400" smtClean="0"/>
              <a:t>Einstweilige Verfügung</a:t>
            </a:r>
          </a:p>
          <a:p>
            <a:pPr marL="1168400" lvl="1" indent="-711200" eaLnBrk="1" hangingPunct="1">
              <a:lnSpc>
                <a:spcPct val="90000"/>
              </a:lnSpc>
              <a:buSzTx/>
              <a:buFont typeface="Wingdings" pitchFamily="2" charset="2"/>
              <a:buAutoNum type="arabicPeriod"/>
            </a:pPr>
            <a:r>
              <a:rPr lang="de-DE" sz="2400" smtClean="0"/>
              <a:t>Abschlussschreiben / Bestätigungsschreiben</a:t>
            </a:r>
          </a:p>
          <a:p>
            <a:pPr marL="1168400" lvl="1" indent="-711200" eaLnBrk="1" hangingPunct="1">
              <a:lnSpc>
                <a:spcPct val="90000"/>
              </a:lnSpc>
              <a:buSzTx/>
              <a:buFont typeface="Wingdings" pitchFamily="2" charset="2"/>
              <a:buAutoNum type="arabicPeriod"/>
            </a:pPr>
            <a:r>
              <a:rPr lang="de-DE" sz="2400" smtClean="0"/>
              <a:t>Hauptsacheklage</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97634"/>
                                        </p:tgtEl>
                                        <p:attrNameLst>
                                          <p:attrName>style.visibility</p:attrName>
                                        </p:attrNameLst>
                                      </p:cBhvr>
                                      <p:to>
                                        <p:strVal val="visible"/>
                                      </p:to>
                                    </p:set>
                                    <p:anim calcmode="lin" valueType="num">
                                      <p:cBhvr>
                                        <p:cTn id="7" dur="500" fill="hold"/>
                                        <p:tgtEl>
                                          <p:spTgt spid="197634"/>
                                        </p:tgtEl>
                                        <p:attrNameLst>
                                          <p:attrName>ppt_w</p:attrName>
                                        </p:attrNameLst>
                                      </p:cBhvr>
                                      <p:tavLst>
                                        <p:tav tm="0">
                                          <p:val>
                                            <p:fltVal val="0"/>
                                          </p:val>
                                        </p:tav>
                                        <p:tav tm="100000">
                                          <p:val>
                                            <p:strVal val="#ppt_w"/>
                                          </p:val>
                                        </p:tav>
                                      </p:tavLst>
                                    </p:anim>
                                    <p:anim calcmode="lin" valueType="num">
                                      <p:cBhvr>
                                        <p:cTn id="8" dur="500" fill="hold"/>
                                        <p:tgtEl>
                                          <p:spTgt spid="19763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97635">
                                            <p:txEl>
                                              <p:pRg st="0" end="0"/>
                                            </p:txEl>
                                          </p:spTgt>
                                        </p:tgtEl>
                                        <p:attrNameLst>
                                          <p:attrName>style.visibility</p:attrName>
                                        </p:attrNameLst>
                                      </p:cBhvr>
                                      <p:to>
                                        <p:strVal val="visible"/>
                                      </p:to>
                                    </p:set>
                                    <p:animEffect transition="in" filter="dissolve">
                                      <p:cBhvr>
                                        <p:cTn id="13" dur="500"/>
                                        <p:tgtEl>
                                          <p:spTgt spid="19763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97635">
                                            <p:txEl>
                                              <p:pRg st="1" end="1"/>
                                            </p:txEl>
                                          </p:spTgt>
                                        </p:tgtEl>
                                        <p:attrNameLst>
                                          <p:attrName>style.visibility</p:attrName>
                                        </p:attrNameLst>
                                      </p:cBhvr>
                                      <p:to>
                                        <p:strVal val="visible"/>
                                      </p:to>
                                    </p:set>
                                    <p:animEffect transition="in" filter="dissolve">
                                      <p:cBhvr>
                                        <p:cTn id="18" dur="500"/>
                                        <p:tgtEl>
                                          <p:spTgt spid="19763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97635">
                                            <p:txEl>
                                              <p:pRg st="2" end="2"/>
                                            </p:txEl>
                                          </p:spTgt>
                                        </p:tgtEl>
                                        <p:attrNameLst>
                                          <p:attrName>style.visibility</p:attrName>
                                        </p:attrNameLst>
                                      </p:cBhvr>
                                      <p:to>
                                        <p:strVal val="visible"/>
                                      </p:to>
                                    </p:set>
                                    <p:animEffect transition="in" filter="dissolve">
                                      <p:cBhvr>
                                        <p:cTn id="23" dur="500"/>
                                        <p:tgtEl>
                                          <p:spTgt spid="19763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97635">
                                            <p:txEl>
                                              <p:pRg st="3" end="3"/>
                                            </p:txEl>
                                          </p:spTgt>
                                        </p:tgtEl>
                                        <p:attrNameLst>
                                          <p:attrName>style.visibility</p:attrName>
                                        </p:attrNameLst>
                                      </p:cBhvr>
                                      <p:to>
                                        <p:strVal val="visible"/>
                                      </p:to>
                                    </p:set>
                                    <p:animEffect transition="in" filter="dissolve">
                                      <p:cBhvr>
                                        <p:cTn id="28" dur="500"/>
                                        <p:tgtEl>
                                          <p:spTgt spid="19763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97635">
                                            <p:txEl>
                                              <p:pRg st="4" end="4"/>
                                            </p:txEl>
                                          </p:spTgt>
                                        </p:tgtEl>
                                        <p:attrNameLst>
                                          <p:attrName>style.visibility</p:attrName>
                                        </p:attrNameLst>
                                      </p:cBhvr>
                                      <p:to>
                                        <p:strVal val="visible"/>
                                      </p:to>
                                    </p:set>
                                    <p:animEffect transition="in" filter="dissolve">
                                      <p:cBhvr>
                                        <p:cTn id="33" dur="500"/>
                                        <p:tgtEl>
                                          <p:spTgt spid="19763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97635">
                                            <p:txEl>
                                              <p:pRg st="5" end="5"/>
                                            </p:txEl>
                                          </p:spTgt>
                                        </p:tgtEl>
                                        <p:attrNameLst>
                                          <p:attrName>style.visibility</p:attrName>
                                        </p:attrNameLst>
                                      </p:cBhvr>
                                      <p:to>
                                        <p:strVal val="visible"/>
                                      </p:to>
                                    </p:set>
                                    <p:animEffect transition="in" filter="dissolve">
                                      <p:cBhvr>
                                        <p:cTn id="38" dur="500"/>
                                        <p:tgtEl>
                                          <p:spTgt spid="19763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97635">
                                            <p:txEl>
                                              <p:pRg st="6" end="6"/>
                                            </p:txEl>
                                          </p:spTgt>
                                        </p:tgtEl>
                                        <p:attrNameLst>
                                          <p:attrName>style.visibility</p:attrName>
                                        </p:attrNameLst>
                                      </p:cBhvr>
                                      <p:to>
                                        <p:strVal val="visible"/>
                                      </p:to>
                                    </p:set>
                                    <p:animEffect transition="in" filter="dissolve">
                                      <p:cBhvr>
                                        <p:cTn id="43" dur="500"/>
                                        <p:tgtEl>
                                          <p:spTgt spid="19763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97635">
                                            <p:txEl>
                                              <p:pRg st="7" end="7"/>
                                            </p:txEl>
                                          </p:spTgt>
                                        </p:tgtEl>
                                        <p:attrNameLst>
                                          <p:attrName>style.visibility</p:attrName>
                                        </p:attrNameLst>
                                      </p:cBhvr>
                                      <p:to>
                                        <p:strVal val="visible"/>
                                      </p:to>
                                    </p:set>
                                    <p:animEffect transition="in" filter="dissolve">
                                      <p:cBhvr>
                                        <p:cTn id="48" dur="500"/>
                                        <p:tgtEl>
                                          <p:spTgt spid="197635">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197635">
                                            <p:txEl>
                                              <p:pRg st="8" end="8"/>
                                            </p:txEl>
                                          </p:spTgt>
                                        </p:tgtEl>
                                        <p:attrNameLst>
                                          <p:attrName>style.visibility</p:attrName>
                                        </p:attrNameLst>
                                      </p:cBhvr>
                                      <p:to>
                                        <p:strVal val="visible"/>
                                      </p:to>
                                    </p:set>
                                    <p:animEffect transition="in" filter="dissolve">
                                      <p:cBhvr>
                                        <p:cTn id="53" dur="500"/>
                                        <p:tgtEl>
                                          <p:spTgt spid="197635">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197635">
                                            <p:txEl>
                                              <p:pRg st="9" end="9"/>
                                            </p:txEl>
                                          </p:spTgt>
                                        </p:tgtEl>
                                        <p:attrNameLst>
                                          <p:attrName>style.visibility</p:attrName>
                                        </p:attrNameLst>
                                      </p:cBhvr>
                                      <p:to>
                                        <p:strVal val="visible"/>
                                      </p:to>
                                    </p:set>
                                    <p:animEffect transition="in" filter="dissolve">
                                      <p:cBhvr>
                                        <p:cTn id="58" dur="500"/>
                                        <p:tgtEl>
                                          <p:spTgt spid="1976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4" grpId="0" autoUpdateAnimBg="0"/>
      <p:bldP spid="197635"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4335EB8F-3B59-4356-A84D-32A9137583A2}"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01B73A13-F914-410E-ABA4-9F027A6DE36F}" type="slidenum">
              <a:rPr lang="de-DE"/>
              <a:pPr>
                <a:defRPr/>
              </a:pPr>
              <a:t>2</a:t>
            </a:fld>
            <a:endParaRPr lang="de-DE"/>
          </a:p>
        </p:txBody>
      </p:sp>
      <p:sp>
        <p:nvSpPr>
          <p:cNvPr id="171010" name="Rectangle 2"/>
          <p:cNvSpPr>
            <a:spLocks noGrp="1" noChangeArrowheads="1"/>
          </p:cNvSpPr>
          <p:nvPr>
            <p:ph type="title"/>
          </p:nvPr>
        </p:nvSpPr>
        <p:spPr/>
        <p:txBody>
          <a:bodyPr/>
          <a:lstStyle/>
          <a:p>
            <a:pPr eaLnBrk="1" hangingPunct="1">
              <a:defRPr/>
            </a:pPr>
            <a:r>
              <a:rPr lang="de-DE"/>
              <a:t>Der Tatbestand des § 6  UWG</a:t>
            </a:r>
          </a:p>
        </p:txBody>
      </p:sp>
      <p:sp>
        <p:nvSpPr>
          <p:cNvPr id="171011"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romanUcPeriod"/>
            </a:pPr>
            <a:r>
              <a:rPr lang="de-DE" smtClean="0"/>
              <a:t>Überblick</a:t>
            </a:r>
          </a:p>
          <a:p>
            <a:pPr marL="812800" indent="-812800" eaLnBrk="1" hangingPunct="1">
              <a:lnSpc>
                <a:spcPct val="90000"/>
              </a:lnSpc>
              <a:buSzTx/>
              <a:buFont typeface="Wingdings" pitchFamily="2" charset="2"/>
              <a:buAutoNum type="romanUcPeriod"/>
            </a:pPr>
            <a:r>
              <a:rPr lang="de-DE" smtClean="0"/>
              <a:t>Einzelne unzulässige Vergleiche § 6 II</a:t>
            </a:r>
          </a:p>
          <a:p>
            <a:pPr marL="1168400" lvl="1" indent="-711200" eaLnBrk="1" hangingPunct="1">
              <a:lnSpc>
                <a:spcPct val="90000"/>
              </a:lnSpc>
              <a:buSzTx/>
              <a:buFont typeface="Wingdings" pitchFamily="2" charset="2"/>
              <a:buAutoNum type="arabicPeriod"/>
            </a:pPr>
            <a:r>
              <a:rPr lang="de-DE" smtClean="0"/>
              <a:t>Zweckbestimmung, § 6 II Nr. 1</a:t>
            </a:r>
          </a:p>
          <a:p>
            <a:pPr marL="1168400" lvl="1" indent="-711200" eaLnBrk="1" hangingPunct="1">
              <a:lnSpc>
                <a:spcPct val="90000"/>
              </a:lnSpc>
              <a:buSzTx/>
              <a:buFont typeface="Wingdings" pitchFamily="2" charset="2"/>
              <a:buAutoNum type="arabicPeriod"/>
            </a:pPr>
            <a:r>
              <a:rPr lang="de-DE" smtClean="0"/>
              <a:t>Objektivität, § 6 II Nr. 2</a:t>
            </a:r>
          </a:p>
          <a:p>
            <a:pPr marL="1168400" lvl="1" indent="-711200" eaLnBrk="1" hangingPunct="1">
              <a:lnSpc>
                <a:spcPct val="90000"/>
              </a:lnSpc>
              <a:buSzTx/>
              <a:buFont typeface="Wingdings" pitchFamily="2" charset="2"/>
              <a:buAutoNum type="arabicPeriod"/>
            </a:pPr>
            <a:r>
              <a:rPr lang="de-DE" smtClean="0"/>
              <a:t>Verbot der Verwechslungs</a:t>
            </a:r>
            <a:r>
              <a:rPr lang="de-DE" b="1" u="sng" smtClean="0"/>
              <a:t>gefahr</a:t>
            </a:r>
            <a:r>
              <a:rPr lang="de-DE" smtClean="0"/>
              <a:t>, § 6 II Nr. 3</a:t>
            </a:r>
          </a:p>
          <a:p>
            <a:pPr marL="1168400" lvl="1" indent="-711200" eaLnBrk="1" hangingPunct="1">
              <a:lnSpc>
                <a:spcPct val="90000"/>
              </a:lnSpc>
              <a:buSzTx/>
              <a:buFont typeface="Wingdings" pitchFamily="2" charset="2"/>
              <a:buAutoNum type="arabicPeriod"/>
            </a:pPr>
            <a:r>
              <a:rPr lang="de-DE" smtClean="0"/>
              <a:t>Ruf </a:t>
            </a:r>
            <a:r>
              <a:rPr lang="de-DE" i="1" smtClean="0"/>
              <a:t>(Wertschätzung a.F.)</a:t>
            </a:r>
            <a:r>
              <a:rPr lang="de-DE" smtClean="0"/>
              <a:t>, § 6 II Nr. 4</a:t>
            </a:r>
          </a:p>
          <a:p>
            <a:pPr marL="1168400" lvl="1" indent="-711200" eaLnBrk="1" hangingPunct="1">
              <a:lnSpc>
                <a:spcPct val="90000"/>
              </a:lnSpc>
              <a:buSzTx/>
              <a:buFont typeface="Wingdings" pitchFamily="2" charset="2"/>
              <a:buAutoNum type="arabicPeriod"/>
            </a:pPr>
            <a:r>
              <a:rPr lang="de-DE" smtClean="0"/>
              <a:t>Herabsetzung/Verunglimpfung, § 6 II Nr. 5</a:t>
            </a:r>
          </a:p>
          <a:p>
            <a:pPr marL="1168400" lvl="1" indent="-711200" eaLnBrk="1" hangingPunct="1">
              <a:lnSpc>
                <a:spcPct val="90000"/>
              </a:lnSpc>
              <a:buSzTx/>
              <a:buFont typeface="Wingdings" pitchFamily="2" charset="2"/>
              <a:buAutoNum type="arabicPeriod"/>
            </a:pPr>
            <a:r>
              <a:rPr lang="de-DE" smtClean="0"/>
              <a:t>Imitation/Nachahmung, § 6 II Nr. 6</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71010"/>
                                        </p:tgtEl>
                                        <p:attrNameLst>
                                          <p:attrName>style.visibility</p:attrName>
                                        </p:attrNameLst>
                                      </p:cBhvr>
                                      <p:to>
                                        <p:strVal val="visible"/>
                                      </p:to>
                                    </p:set>
                                    <p:anim calcmode="lin" valueType="num">
                                      <p:cBhvr>
                                        <p:cTn id="7" dur="500" fill="hold"/>
                                        <p:tgtEl>
                                          <p:spTgt spid="171010"/>
                                        </p:tgtEl>
                                        <p:attrNameLst>
                                          <p:attrName>ppt_w</p:attrName>
                                        </p:attrNameLst>
                                      </p:cBhvr>
                                      <p:tavLst>
                                        <p:tav tm="0">
                                          <p:val>
                                            <p:fltVal val="0"/>
                                          </p:val>
                                        </p:tav>
                                        <p:tav tm="100000">
                                          <p:val>
                                            <p:strVal val="#ppt_w"/>
                                          </p:val>
                                        </p:tav>
                                      </p:tavLst>
                                    </p:anim>
                                    <p:anim calcmode="lin" valueType="num">
                                      <p:cBhvr>
                                        <p:cTn id="8" dur="500" fill="hold"/>
                                        <p:tgtEl>
                                          <p:spTgt spid="17101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71011">
                                            <p:txEl>
                                              <p:pRg st="0" end="0"/>
                                            </p:txEl>
                                          </p:spTgt>
                                        </p:tgtEl>
                                        <p:attrNameLst>
                                          <p:attrName>style.visibility</p:attrName>
                                        </p:attrNameLst>
                                      </p:cBhvr>
                                      <p:to>
                                        <p:strVal val="visible"/>
                                      </p:to>
                                    </p:set>
                                    <p:animEffect transition="in" filter="dissolve">
                                      <p:cBhvr>
                                        <p:cTn id="13" dur="500"/>
                                        <p:tgtEl>
                                          <p:spTgt spid="17101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71011">
                                            <p:txEl>
                                              <p:pRg st="1" end="1"/>
                                            </p:txEl>
                                          </p:spTgt>
                                        </p:tgtEl>
                                        <p:attrNameLst>
                                          <p:attrName>style.visibility</p:attrName>
                                        </p:attrNameLst>
                                      </p:cBhvr>
                                      <p:to>
                                        <p:strVal val="visible"/>
                                      </p:to>
                                    </p:set>
                                    <p:animEffect transition="in" filter="dissolve">
                                      <p:cBhvr>
                                        <p:cTn id="18" dur="500"/>
                                        <p:tgtEl>
                                          <p:spTgt spid="17101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71011">
                                            <p:txEl>
                                              <p:pRg st="2" end="2"/>
                                            </p:txEl>
                                          </p:spTgt>
                                        </p:tgtEl>
                                        <p:attrNameLst>
                                          <p:attrName>style.visibility</p:attrName>
                                        </p:attrNameLst>
                                      </p:cBhvr>
                                      <p:to>
                                        <p:strVal val="visible"/>
                                      </p:to>
                                    </p:set>
                                    <p:animEffect transition="in" filter="dissolve">
                                      <p:cBhvr>
                                        <p:cTn id="23" dur="500"/>
                                        <p:tgtEl>
                                          <p:spTgt spid="1710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71011">
                                            <p:txEl>
                                              <p:pRg st="3" end="3"/>
                                            </p:txEl>
                                          </p:spTgt>
                                        </p:tgtEl>
                                        <p:attrNameLst>
                                          <p:attrName>style.visibility</p:attrName>
                                        </p:attrNameLst>
                                      </p:cBhvr>
                                      <p:to>
                                        <p:strVal val="visible"/>
                                      </p:to>
                                    </p:set>
                                    <p:animEffect transition="in" filter="dissolve">
                                      <p:cBhvr>
                                        <p:cTn id="28" dur="500"/>
                                        <p:tgtEl>
                                          <p:spTgt spid="171011">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71011">
                                            <p:txEl>
                                              <p:pRg st="4" end="4"/>
                                            </p:txEl>
                                          </p:spTgt>
                                        </p:tgtEl>
                                        <p:attrNameLst>
                                          <p:attrName>style.visibility</p:attrName>
                                        </p:attrNameLst>
                                      </p:cBhvr>
                                      <p:to>
                                        <p:strVal val="visible"/>
                                      </p:to>
                                    </p:set>
                                    <p:animEffect transition="in" filter="dissolve">
                                      <p:cBhvr>
                                        <p:cTn id="33" dur="500"/>
                                        <p:tgtEl>
                                          <p:spTgt spid="171011">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71011">
                                            <p:txEl>
                                              <p:pRg st="5" end="5"/>
                                            </p:txEl>
                                          </p:spTgt>
                                        </p:tgtEl>
                                        <p:attrNameLst>
                                          <p:attrName>style.visibility</p:attrName>
                                        </p:attrNameLst>
                                      </p:cBhvr>
                                      <p:to>
                                        <p:strVal val="visible"/>
                                      </p:to>
                                    </p:set>
                                    <p:animEffect transition="in" filter="dissolve">
                                      <p:cBhvr>
                                        <p:cTn id="38" dur="500"/>
                                        <p:tgtEl>
                                          <p:spTgt spid="171011">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71011">
                                            <p:txEl>
                                              <p:pRg st="6" end="6"/>
                                            </p:txEl>
                                          </p:spTgt>
                                        </p:tgtEl>
                                        <p:attrNameLst>
                                          <p:attrName>style.visibility</p:attrName>
                                        </p:attrNameLst>
                                      </p:cBhvr>
                                      <p:to>
                                        <p:strVal val="visible"/>
                                      </p:to>
                                    </p:set>
                                    <p:animEffect transition="in" filter="dissolve">
                                      <p:cBhvr>
                                        <p:cTn id="43" dur="500"/>
                                        <p:tgtEl>
                                          <p:spTgt spid="171011">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171011">
                                            <p:txEl>
                                              <p:pRg st="7" end="7"/>
                                            </p:txEl>
                                          </p:spTgt>
                                        </p:tgtEl>
                                        <p:attrNameLst>
                                          <p:attrName>style.visibility</p:attrName>
                                        </p:attrNameLst>
                                      </p:cBhvr>
                                      <p:to>
                                        <p:strVal val="visible"/>
                                      </p:to>
                                    </p:set>
                                    <p:animEffect transition="in" filter="dissolve">
                                      <p:cBhvr>
                                        <p:cTn id="48" dur="500"/>
                                        <p:tgtEl>
                                          <p:spTgt spid="1710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autoUpdateAnimBg="0"/>
      <p:bldP spid="171011"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2FC01292-D098-4C32-86EC-A23B1D93E258}"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4F3CBF1B-17BB-4994-84F1-521E287A7C20}" type="slidenum">
              <a:rPr lang="de-DE"/>
              <a:pPr>
                <a:defRPr/>
              </a:pPr>
              <a:t>3</a:t>
            </a:fld>
            <a:endParaRPr lang="de-DE"/>
          </a:p>
        </p:txBody>
      </p:sp>
      <p:sp>
        <p:nvSpPr>
          <p:cNvPr id="175106" name="Rectangle 1026"/>
          <p:cNvSpPr>
            <a:spLocks noGrp="1" noChangeArrowheads="1"/>
          </p:cNvSpPr>
          <p:nvPr>
            <p:ph type="title"/>
          </p:nvPr>
        </p:nvSpPr>
        <p:spPr/>
        <p:txBody>
          <a:bodyPr/>
          <a:lstStyle/>
          <a:p>
            <a:pPr eaLnBrk="1" hangingPunct="1">
              <a:defRPr/>
            </a:pPr>
            <a:r>
              <a:rPr lang="de-DE"/>
              <a:t>I. Überblick</a:t>
            </a:r>
          </a:p>
        </p:txBody>
      </p:sp>
      <p:sp>
        <p:nvSpPr>
          <p:cNvPr id="175107" name="Rectangle 1027"/>
          <p:cNvSpPr>
            <a:spLocks noGrp="1" noChangeArrowheads="1"/>
          </p:cNvSpPr>
          <p:nvPr>
            <p:ph type="body" idx="1"/>
          </p:nvPr>
        </p:nvSpPr>
        <p:spPr/>
        <p:txBody>
          <a:bodyPr/>
          <a:lstStyle/>
          <a:p>
            <a:pPr marL="812800" indent="-812800" eaLnBrk="1" hangingPunct="1">
              <a:buSzTx/>
              <a:buFont typeface="Wingdings" pitchFamily="2" charset="2"/>
              <a:buAutoNum type="arabicPeriod"/>
            </a:pPr>
            <a:r>
              <a:rPr lang="de-DE" smtClean="0"/>
              <a:t>Begriff Werbung</a:t>
            </a:r>
          </a:p>
          <a:p>
            <a:pPr marL="1168400" lvl="1" indent="-711200" eaLnBrk="1" hangingPunct="1">
              <a:buSzTx/>
              <a:buFontTx/>
              <a:buChar char="•"/>
            </a:pPr>
            <a:r>
              <a:rPr lang="de-DE" smtClean="0"/>
              <a:t>siehe  § 7</a:t>
            </a:r>
          </a:p>
          <a:p>
            <a:pPr marL="812800" indent="-812800" eaLnBrk="1" hangingPunct="1">
              <a:buSzTx/>
              <a:buFont typeface="Wingdings" pitchFamily="2" charset="2"/>
              <a:buAutoNum type="arabicPeriod"/>
            </a:pPr>
            <a:r>
              <a:rPr lang="de-DE" smtClean="0"/>
              <a:t>Mitbewerber</a:t>
            </a:r>
          </a:p>
          <a:p>
            <a:pPr marL="1168400" lvl="1" indent="-711200" eaLnBrk="1" hangingPunct="1">
              <a:buSzTx/>
              <a:buFontTx/>
              <a:buChar char="•"/>
            </a:pPr>
            <a:r>
              <a:rPr lang="de-DE" smtClean="0"/>
              <a:t>§ 2 I Nr. 3 UWG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75106"/>
                                        </p:tgtEl>
                                        <p:attrNameLst>
                                          <p:attrName>style.visibility</p:attrName>
                                        </p:attrNameLst>
                                      </p:cBhvr>
                                      <p:to>
                                        <p:strVal val="visible"/>
                                      </p:to>
                                    </p:set>
                                    <p:anim to="" calcmode="lin" valueType="num">
                                      <p:cBhvr>
                                        <p:cTn id="7" dur="1" fill="hold"/>
                                        <p:tgtEl>
                                          <p:spTgt spid="17510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5107">
                                            <p:txEl>
                                              <p:pRg st="0" end="0"/>
                                            </p:txEl>
                                          </p:spTgt>
                                        </p:tgtEl>
                                        <p:attrNameLst>
                                          <p:attrName>style.visibility</p:attrName>
                                        </p:attrNameLst>
                                      </p:cBhvr>
                                      <p:to>
                                        <p:strVal val="visible"/>
                                      </p:to>
                                    </p:set>
                                    <p:animEffect transition="in" filter="dissolve">
                                      <p:cBhvr>
                                        <p:cTn id="12" dur="500"/>
                                        <p:tgtEl>
                                          <p:spTgt spid="1751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5107">
                                            <p:txEl>
                                              <p:pRg st="1" end="1"/>
                                            </p:txEl>
                                          </p:spTgt>
                                        </p:tgtEl>
                                        <p:attrNameLst>
                                          <p:attrName>style.visibility</p:attrName>
                                        </p:attrNameLst>
                                      </p:cBhvr>
                                      <p:to>
                                        <p:strVal val="visible"/>
                                      </p:to>
                                    </p:set>
                                    <p:animEffect transition="in" filter="dissolve">
                                      <p:cBhvr>
                                        <p:cTn id="17" dur="500"/>
                                        <p:tgtEl>
                                          <p:spTgt spid="17510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5107">
                                            <p:txEl>
                                              <p:pRg st="2" end="2"/>
                                            </p:txEl>
                                          </p:spTgt>
                                        </p:tgtEl>
                                        <p:attrNameLst>
                                          <p:attrName>style.visibility</p:attrName>
                                        </p:attrNameLst>
                                      </p:cBhvr>
                                      <p:to>
                                        <p:strVal val="visible"/>
                                      </p:to>
                                    </p:set>
                                    <p:animEffect transition="in" filter="dissolve">
                                      <p:cBhvr>
                                        <p:cTn id="22" dur="500"/>
                                        <p:tgtEl>
                                          <p:spTgt spid="17510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5107">
                                            <p:txEl>
                                              <p:pRg st="3" end="3"/>
                                            </p:txEl>
                                          </p:spTgt>
                                        </p:tgtEl>
                                        <p:attrNameLst>
                                          <p:attrName>style.visibility</p:attrName>
                                        </p:attrNameLst>
                                      </p:cBhvr>
                                      <p:to>
                                        <p:strVal val="visible"/>
                                      </p:to>
                                    </p:set>
                                    <p:animEffect transition="in" filter="dissolve">
                                      <p:cBhvr>
                                        <p:cTn id="27" dur="500"/>
                                        <p:tgtEl>
                                          <p:spTgt spid="175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autoUpdateAnimBg="0"/>
      <p:bldP spid="175107" grpId="0" build="p" bldLvl="4"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85131D1-E03F-47C5-ADB8-C951DA777553}"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BB9D9234-3761-462D-93A3-F1B338B6CB1D}" type="slidenum">
              <a:rPr lang="de-DE"/>
              <a:pPr>
                <a:defRPr/>
              </a:pPr>
              <a:t>4</a:t>
            </a:fld>
            <a:endParaRPr lang="de-DE"/>
          </a:p>
        </p:txBody>
      </p:sp>
      <p:sp>
        <p:nvSpPr>
          <p:cNvPr id="178178" name="Rectangle 2"/>
          <p:cNvSpPr>
            <a:spLocks noGrp="1" noChangeArrowheads="1"/>
          </p:cNvSpPr>
          <p:nvPr>
            <p:ph type="title"/>
          </p:nvPr>
        </p:nvSpPr>
        <p:spPr/>
        <p:txBody>
          <a:bodyPr/>
          <a:lstStyle/>
          <a:p>
            <a:pPr eaLnBrk="1" hangingPunct="1">
              <a:defRPr/>
            </a:pPr>
            <a:r>
              <a:rPr lang="de-DE"/>
              <a:t>I. Überblick</a:t>
            </a:r>
          </a:p>
        </p:txBody>
      </p:sp>
      <p:sp>
        <p:nvSpPr>
          <p:cNvPr id="178179"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arabicPeriod" startAt="3"/>
            </a:pPr>
            <a:r>
              <a:rPr lang="de-DE" smtClean="0"/>
              <a:t>Erkennbarkeit</a:t>
            </a:r>
          </a:p>
          <a:p>
            <a:pPr marL="1168400" lvl="1" indent="-711200" eaLnBrk="1" hangingPunct="1">
              <a:lnSpc>
                <a:spcPct val="90000"/>
              </a:lnSpc>
              <a:buSzTx/>
              <a:buFont typeface="Wingdings" pitchFamily="2" charset="2"/>
              <a:buAutoNum type="alphaLcParenR"/>
            </a:pPr>
            <a:r>
              <a:rPr lang="de-DE" smtClean="0"/>
              <a:t>unmittelbare Erkennbarkeit ist gegeben, wenn </a:t>
            </a:r>
          </a:p>
          <a:p>
            <a:pPr marL="1524000" lvl="2" indent="-609600" eaLnBrk="1" hangingPunct="1">
              <a:lnSpc>
                <a:spcPct val="90000"/>
              </a:lnSpc>
              <a:buFont typeface="Wingdings" pitchFamily="2" charset="2"/>
              <a:buChar char="Ø"/>
            </a:pPr>
            <a:r>
              <a:rPr lang="de-DE" smtClean="0"/>
              <a:t>eine Bezugnahme auf die Marke, den Handelsnamen des Mitbewerbers so erfolgt, dass er oder seine Produkte identifiziert oder identifizierbar sind</a:t>
            </a:r>
          </a:p>
          <a:p>
            <a:pPr marL="1168400" lvl="1" indent="-711200" eaLnBrk="1" hangingPunct="1">
              <a:lnSpc>
                <a:spcPct val="90000"/>
              </a:lnSpc>
              <a:buFont typeface="Wingdings" pitchFamily="2" charset="2"/>
              <a:buAutoNum type="alphaLcParenR"/>
            </a:pPr>
            <a:r>
              <a:rPr lang="de-DE" smtClean="0"/>
              <a:t>mittelbare Erkennbarkeit liegt vor, wenn</a:t>
            </a:r>
          </a:p>
          <a:p>
            <a:pPr marL="1524000" lvl="2" indent="-609600" eaLnBrk="1" hangingPunct="1">
              <a:lnSpc>
                <a:spcPct val="90000"/>
              </a:lnSpc>
              <a:buFont typeface="Wingdings" pitchFamily="2" charset="2"/>
              <a:buChar char="Ø"/>
            </a:pPr>
            <a:r>
              <a:rPr lang="de-DE" smtClean="0"/>
              <a:t>ein nicht unbedeutender Teil des angesprochenen Verkehrskreises den von dem Vergleich betroffenen Mitbewerber, seine Produkte identifizieren kann, auch wenn lediglich indirekt Bezug genommen wird.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78178"/>
                                        </p:tgtEl>
                                        <p:attrNameLst>
                                          <p:attrName>style.visibility</p:attrName>
                                        </p:attrNameLst>
                                      </p:cBhvr>
                                      <p:to>
                                        <p:strVal val="visible"/>
                                      </p:to>
                                    </p:set>
                                    <p:anim to="" calcmode="lin" valueType="num">
                                      <p:cBhvr>
                                        <p:cTn id="7" dur="1" fill="hold"/>
                                        <p:tgtEl>
                                          <p:spTgt spid="178178"/>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8179">
                                            <p:txEl>
                                              <p:pRg st="0" end="0"/>
                                            </p:txEl>
                                          </p:spTgt>
                                        </p:tgtEl>
                                        <p:attrNameLst>
                                          <p:attrName>style.visibility</p:attrName>
                                        </p:attrNameLst>
                                      </p:cBhvr>
                                      <p:to>
                                        <p:strVal val="visible"/>
                                      </p:to>
                                    </p:set>
                                    <p:animEffect transition="in" filter="dissolve">
                                      <p:cBhvr>
                                        <p:cTn id="12" dur="500"/>
                                        <p:tgtEl>
                                          <p:spTgt spid="1781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8179">
                                            <p:txEl>
                                              <p:pRg st="1" end="1"/>
                                            </p:txEl>
                                          </p:spTgt>
                                        </p:tgtEl>
                                        <p:attrNameLst>
                                          <p:attrName>style.visibility</p:attrName>
                                        </p:attrNameLst>
                                      </p:cBhvr>
                                      <p:to>
                                        <p:strVal val="visible"/>
                                      </p:to>
                                    </p:set>
                                    <p:animEffect transition="in" filter="dissolve">
                                      <p:cBhvr>
                                        <p:cTn id="17" dur="500"/>
                                        <p:tgtEl>
                                          <p:spTgt spid="1781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78179">
                                            <p:txEl>
                                              <p:pRg st="2" end="2"/>
                                            </p:txEl>
                                          </p:spTgt>
                                        </p:tgtEl>
                                        <p:attrNameLst>
                                          <p:attrName>style.visibility</p:attrName>
                                        </p:attrNameLst>
                                      </p:cBhvr>
                                      <p:to>
                                        <p:strVal val="visible"/>
                                      </p:to>
                                    </p:set>
                                    <p:animEffect transition="in" filter="dissolve">
                                      <p:cBhvr>
                                        <p:cTn id="22" dur="500"/>
                                        <p:tgtEl>
                                          <p:spTgt spid="1781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78179">
                                            <p:txEl>
                                              <p:pRg st="3" end="3"/>
                                            </p:txEl>
                                          </p:spTgt>
                                        </p:tgtEl>
                                        <p:attrNameLst>
                                          <p:attrName>style.visibility</p:attrName>
                                        </p:attrNameLst>
                                      </p:cBhvr>
                                      <p:to>
                                        <p:strVal val="visible"/>
                                      </p:to>
                                    </p:set>
                                    <p:animEffect transition="in" filter="dissolve">
                                      <p:cBhvr>
                                        <p:cTn id="27" dur="500"/>
                                        <p:tgtEl>
                                          <p:spTgt spid="1781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8179">
                                            <p:txEl>
                                              <p:pRg st="4" end="4"/>
                                            </p:txEl>
                                          </p:spTgt>
                                        </p:tgtEl>
                                        <p:attrNameLst>
                                          <p:attrName>style.visibility</p:attrName>
                                        </p:attrNameLst>
                                      </p:cBhvr>
                                      <p:to>
                                        <p:strVal val="visible"/>
                                      </p:to>
                                    </p:set>
                                    <p:animEffect transition="in" filter="dissolve">
                                      <p:cBhvr>
                                        <p:cTn id="32" dur="500"/>
                                        <p:tgtEl>
                                          <p:spTgt spid="178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autoUpdateAnimBg="0"/>
      <p:bldP spid="178179"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695A43EC-595B-4C7C-B9E5-56AC43681AF3}"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8BD356D9-DDF0-444C-9871-B86D135B0FF8}" type="slidenum">
              <a:rPr lang="de-DE"/>
              <a:pPr>
                <a:defRPr/>
              </a:pPr>
              <a:t>5</a:t>
            </a:fld>
            <a:endParaRPr lang="de-DE"/>
          </a:p>
        </p:txBody>
      </p:sp>
      <p:sp>
        <p:nvSpPr>
          <p:cNvPr id="180226" name="Rectangle 2"/>
          <p:cNvSpPr>
            <a:spLocks noGrp="1" noChangeArrowheads="1"/>
          </p:cNvSpPr>
          <p:nvPr>
            <p:ph type="title"/>
          </p:nvPr>
        </p:nvSpPr>
        <p:spPr/>
        <p:txBody>
          <a:bodyPr/>
          <a:lstStyle/>
          <a:p>
            <a:pPr eaLnBrk="1" hangingPunct="1">
              <a:defRPr/>
            </a:pPr>
            <a:r>
              <a:rPr lang="de-DE" sz="3600"/>
              <a:t>II. Einzelne unzulässige Vergleiche § 6 II </a:t>
            </a:r>
          </a:p>
        </p:txBody>
      </p:sp>
      <p:sp>
        <p:nvSpPr>
          <p:cNvPr id="180227" name="Rectangle 3"/>
          <p:cNvSpPr>
            <a:spLocks noGrp="1" noChangeArrowheads="1"/>
          </p:cNvSpPr>
          <p:nvPr>
            <p:ph type="body" idx="1"/>
          </p:nvPr>
        </p:nvSpPr>
        <p:spPr/>
        <p:txBody>
          <a:bodyPr/>
          <a:lstStyle/>
          <a:p>
            <a:pPr marL="812800" indent="-812800" eaLnBrk="1" hangingPunct="1">
              <a:buSzTx/>
              <a:buFont typeface="Wingdings" pitchFamily="2" charset="2"/>
              <a:buAutoNum type="arabicPeriod"/>
            </a:pPr>
            <a:r>
              <a:rPr lang="de-DE" sz="2800" smtClean="0"/>
              <a:t>Zweckbestimmung, § 6 II Nr. 1</a:t>
            </a:r>
          </a:p>
          <a:p>
            <a:pPr marL="1168400" lvl="1" indent="-711200" eaLnBrk="1" hangingPunct="1">
              <a:buSzTx/>
              <a:buFontTx/>
              <a:buChar char="•"/>
            </a:pPr>
            <a:r>
              <a:rPr lang="de-DE" sz="2400" smtClean="0"/>
              <a:t>es muss der exakt gleiche Kaufgegenstand verglichen werden. (nicht äpfel mit Birnen vergleichen)</a:t>
            </a:r>
          </a:p>
          <a:p>
            <a:pPr marL="812800" indent="-812800" eaLnBrk="1" hangingPunct="1">
              <a:buSzTx/>
              <a:buFont typeface="Wingdings" pitchFamily="2" charset="2"/>
              <a:buAutoNum type="arabicPeriod"/>
            </a:pPr>
            <a:r>
              <a:rPr lang="de-DE" sz="2800" smtClean="0"/>
              <a:t>Objektivität, § 6 II Nr. 2</a:t>
            </a:r>
          </a:p>
          <a:p>
            <a:pPr marL="1168400" lvl="1" indent="-711200" eaLnBrk="1" hangingPunct="1">
              <a:buSzTx/>
              <a:buFontTx/>
              <a:buChar char="•"/>
            </a:pPr>
            <a:r>
              <a:rPr lang="de-DE" sz="2400" smtClean="0"/>
              <a:t>nachprüfbare Eigenschaften müssen verglichen werden</a:t>
            </a:r>
          </a:p>
          <a:p>
            <a:pPr marL="812800" indent="-812800" eaLnBrk="1" hangingPunct="1">
              <a:buSzTx/>
              <a:buFont typeface="Wingdings" pitchFamily="2" charset="2"/>
              <a:buAutoNum type="arabicPeriod"/>
            </a:pPr>
            <a:r>
              <a:rPr lang="de-DE" sz="2800" smtClean="0"/>
              <a:t>Verwechslungsverbot, § 6 II Nr. 3</a:t>
            </a:r>
          </a:p>
          <a:p>
            <a:pPr marL="1168400" lvl="1" indent="-711200" eaLnBrk="1" hangingPunct="1">
              <a:buSzTx/>
              <a:buFontTx/>
              <a:buChar char="•"/>
            </a:pPr>
            <a:r>
              <a:rPr lang="de-DE" sz="2400" smtClean="0"/>
              <a:t>Es darf nicht zu </a:t>
            </a:r>
            <a:r>
              <a:rPr lang="de-DE" sz="2400" b="1" smtClean="0"/>
              <a:t>konkreter</a:t>
            </a:r>
            <a:r>
              <a:rPr lang="de-DE" sz="2400" smtClean="0"/>
              <a:t> Verwechslungsgefahr kommen.</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80226"/>
                                        </p:tgtEl>
                                        <p:attrNameLst>
                                          <p:attrName>style.visibility</p:attrName>
                                        </p:attrNameLst>
                                      </p:cBhvr>
                                      <p:to>
                                        <p:strVal val="visible"/>
                                      </p:to>
                                    </p:set>
                                    <p:anim to="" calcmode="lin" valueType="num">
                                      <p:cBhvr>
                                        <p:cTn id="7" dur="1" fill="hold"/>
                                        <p:tgtEl>
                                          <p:spTgt spid="180226"/>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0227">
                                            <p:txEl>
                                              <p:pRg st="0" end="0"/>
                                            </p:txEl>
                                          </p:spTgt>
                                        </p:tgtEl>
                                        <p:attrNameLst>
                                          <p:attrName>style.visibility</p:attrName>
                                        </p:attrNameLst>
                                      </p:cBhvr>
                                      <p:to>
                                        <p:strVal val="visible"/>
                                      </p:to>
                                    </p:set>
                                    <p:animEffect transition="in" filter="dissolve">
                                      <p:cBhvr>
                                        <p:cTn id="12" dur="500"/>
                                        <p:tgtEl>
                                          <p:spTgt spid="1802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0227">
                                            <p:txEl>
                                              <p:pRg st="1" end="1"/>
                                            </p:txEl>
                                          </p:spTgt>
                                        </p:tgtEl>
                                        <p:attrNameLst>
                                          <p:attrName>style.visibility</p:attrName>
                                        </p:attrNameLst>
                                      </p:cBhvr>
                                      <p:to>
                                        <p:strVal val="visible"/>
                                      </p:to>
                                    </p:set>
                                    <p:animEffect transition="in" filter="dissolve">
                                      <p:cBhvr>
                                        <p:cTn id="17" dur="500"/>
                                        <p:tgtEl>
                                          <p:spTgt spid="1802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0227">
                                            <p:txEl>
                                              <p:pRg st="2" end="2"/>
                                            </p:txEl>
                                          </p:spTgt>
                                        </p:tgtEl>
                                        <p:attrNameLst>
                                          <p:attrName>style.visibility</p:attrName>
                                        </p:attrNameLst>
                                      </p:cBhvr>
                                      <p:to>
                                        <p:strVal val="visible"/>
                                      </p:to>
                                    </p:set>
                                    <p:animEffect transition="in" filter="dissolve">
                                      <p:cBhvr>
                                        <p:cTn id="22" dur="500"/>
                                        <p:tgtEl>
                                          <p:spTgt spid="1802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0227">
                                            <p:txEl>
                                              <p:pRg st="3" end="3"/>
                                            </p:txEl>
                                          </p:spTgt>
                                        </p:tgtEl>
                                        <p:attrNameLst>
                                          <p:attrName>style.visibility</p:attrName>
                                        </p:attrNameLst>
                                      </p:cBhvr>
                                      <p:to>
                                        <p:strVal val="visible"/>
                                      </p:to>
                                    </p:set>
                                    <p:animEffect transition="in" filter="dissolve">
                                      <p:cBhvr>
                                        <p:cTn id="27" dur="500"/>
                                        <p:tgtEl>
                                          <p:spTgt spid="1802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0227">
                                            <p:txEl>
                                              <p:pRg st="4" end="4"/>
                                            </p:txEl>
                                          </p:spTgt>
                                        </p:tgtEl>
                                        <p:attrNameLst>
                                          <p:attrName>style.visibility</p:attrName>
                                        </p:attrNameLst>
                                      </p:cBhvr>
                                      <p:to>
                                        <p:strVal val="visible"/>
                                      </p:to>
                                    </p:set>
                                    <p:animEffect transition="in" filter="dissolve">
                                      <p:cBhvr>
                                        <p:cTn id="32" dur="500"/>
                                        <p:tgtEl>
                                          <p:spTgt spid="1802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0227">
                                            <p:txEl>
                                              <p:pRg st="5" end="5"/>
                                            </p:txEl>
                                          </p:spTgt>
                                        </p:tgtEl>
                                        <p:attrNameLst>
                                          <p:attrName>style.visibility</p:attrName>
                                        </p:attrNameLst>
                                      </p:cBhvr>
                                      <p:to>
                                        <p:strVal val="visible"/>
                                      </p:to>
                                    </p:set>
                                    <p:animEffect transition="in" filter="dissolve">
                                      <p:cBhvr>
                                        <p:cTn id="37" dur="500"/>
                                        <p:tgtEl>
                                          <p:spTgt spid="1802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6" grpId="0" autoUpdateAnimBg="0"/>
      <p:bldP spid="180227"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63DDEB3B-6E76-4AC0-BD83-C079A1C2FF18}"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E84CA4A5-96CE-434C-B06A-0DF9492D2387}" type="slidenum">
              <a:rPr lang="de-DE"/>
              <a:pPr>
                <a:defRPr/>
              </a:pPr>
              <a:t>6</a:t>
            </a:fld>
            <a:endParaRPr lang="de-DE"/>
          </a:p>
        </p:txBody>
      </p:sp>
      <p:sp>
        <p:nvSpPr>
          <p:cNvPr id="182274" name="Rectangle 2"/>
          <p:cNvSpPr>
            <a:spLocks noGrp="1" noChangeArrowheads="1"/>
          </p:cNvSpPr>
          <p:nvPr>
            <p:ph type="title"/>
          </p:nvPr>
        </p:nvSpPr>
        <p:spPr/>
        <p:txBody>
          <a:bodyPr/>
          <a:lstStyle/>
          <a:p>
            <a:pPr eaLnBrk="1" hangingPunct="1">
              <a:defRPr/>
            </a:pPr>
            <a:r>
              <a:rPr lang="de-DE" sz="3600"/>
              <a:t>II. Einzelne unzulässige Vergleiche § 6 II </a:t>
            </a:r>
          </a:p>
        </p:txBody>
      </p:sp>
      <p:sp>
        <p:nvSpPr>
          <p:cNvPr id="182275" name="Rectangle 3"/>
          <p:cNvSpPr>
            <a:spLocks noGrp="1" noChangeArrowheads="1"/>
          </p:cNvSpPr>
          <p:nvPr>
            <p:ph type="body" idx="1"/>
          </p:nvPr>
        </p:nvSpPr>
        <p:spPr/>
        <p:txBody>
          <a:bodyPr/>
          <a:lstStyle/>
          <a:p>
            <a:pPr marL="812800" indent="-812800" eaLnBrk="1" hangingPunct="1">
              <a:buSzTx/>
              <a:buFont typeface="Wingdings" pitchFamily="2" charset="2"/>
              <a:buAutoNum type="arabicPeriod" startAt="4"/>
            </a:pPr>
            <a:r>
              <a:rPr lang="de-DE" smtClean="0"/>
              <a:t>Wertschätzung, § 6 II Nr. 4</a:t>
            </a:r>
          </a:p>
          <a:p>
            <a:pPr marL="1168400" lvl="1" indent="-711200" eaLnBrk="1" hangingPunct="1">
              <a:buSzTx/>
              <a:buFontTx/>
              <a:buChar char="•"/>
            </a:pPr>
            <a:r>
              <a:rPr lang="de-DE" smtClean="0"/>
              <a:t>es gilt nicht allgemein den guten Ruf zu schützen</a:t>
            </a:r>
          </a:p>
          <a:p>
            <a:pPr marL="812800" indent="-812800" eaLnBrk="1" hangingPunct="1">
              <a:buSzTx/>
              <a:buFont typeface="Wingdings" pitchFamily="2" charset="2"/>
              <a:buAutoNum type="arabicPeriod" startAt="4"/>
            </a:pPr>
            <a:r>
              <a:rPr lang="de-DE" smtClean="0"/>
              <a:t>Herabsetzung/Verunglimpfung, § 6 II Nr. 5</a:t>
            </a:r>
          </a:p>
          <a:p>
            <a:pPr marL="1168400" lvl="1" indent="-711200" eaLnBrk="1" hangingPunct="1">
              <a:buSzTx/>
              <a:buFontTx/>
              <a:buChar char="•"/>
            </a:pPr>
            <a:r>
              <a:rPr lang="de-DE" smtClean="0"/>
              <a:t>Unsachlichkeit</a:t>
            </a:r>
          </a:p>
          <a:p>
            <a:pPr marL="812800" indent="-812800" eaLnBrk="1" hangingPunct="1">
              <a:buSzTx/>
              <a:buFont typeface="Wingdings" pitchFamily="2" charset="2"/>
              <a:buAutoNum type="arabicPeriod" startAt="4"/>
            </a:pPr>
            <a:r>
              <a:rPr lang="de-DE" smtClean="0"/>
              <a:t>Imitation/Nachahmung, § 6 II Nr. 6</a:t>
            </a:r>
          </a:p>
          <a:p>
            <a:pPr marL="1168400" lvl="1" indent="-711200" eaLnBrk="1" hangingPunct="1">
              <a:buSzTx/>
              <a:buFontTx/>
              <a:buChar char="•"/>
            </a:pPr>
            <a:r>
              <a:rPr lang="de-DE" smtClean="0"/>
              <a:t>Werbung für Imitation ist generell unzulässig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182274"/>
                                        </p:tgtEl>
                                        <p:attrNameLst>
                                          <p:attrName>style.visibility</p:attrName>
                                        </p:attrNameLst>
                                      </p:cBhvr>
                                      <p:to>
                                        <p:strVal val="visible"/>
                                      </p:to>
                                    </p:set>
                                    <p:anim to="" calcmode="lin" valueType="num">
                                      <p:cBhvr>
                                        <p:cTn id="7" dur="1" fill="hold"/>
                                        <p:tgtEl>
                                          <p:spTgt spid="18227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2275">
                                            <p:txEl>
                                              <p:pRg st="0" end="0"/>
                                            </p:txEl>
                                          </p:spTgt>
                                        </p:tgtEl>
                                        <p:attrNameLst>
                                          <p:attrName>style.visibility</p:attrName>
                                        </p:attrNameLst>
                                      </p:cBhvr>
                                      <p:to>
                                        <p:strVal val="visible"/>
                                      </p:to>
                                    </p:set>
                                    <p:animEffect transition="in" filter="dissolve">
                                      <p:cBhvr>
                                        <p:cTn id="12" dur="500"/>
                                        <p:tgtEl>
                                          <p:spTgt spid="1822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2275">
                                            <p:txEl>
                                              <p:pRg st="1" end="1"/>
                                            </p:txEl>
                                          </p:spTgt>
                                        </p:tgtEl>
                                        <p:attrNameLst>
                                          <p:attrName>style.visibility</p:attrName>
                                        </p:attrNameLst>
                                      </p:cBhvr>
                                      <p:to>
                                        <p:strVal val="visible"/>
                                      </p:to>
                                    </p:set>
                                    <p:animEffect transition="in" filter="dissolve">
                                      <p:cBhvr>
                                        <p:cTn id="17" dur="500"/>
                                        <p:tgtEl>
                                          <p:spTgt spid="1822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2275">
                                            <p:txEl>
                                              <p:pRg st="2" end="2"/>
                                            </p:txEl>
                                          </p:spTgt>
                                        </p:tgtEl>
                                        <p:attrNameLst>
                                          <p:attrName>style.visibility</p:attrName>
                                        </p:attrNameLst>
                                      </p:cBhvr>
                                      <p:to>
                                        <p:strVal val="visible"/>
                                      </p:to>
                                    </p:set>
                                    <p:animEffect transition="in" filter="dissolve">
                                      <p:cBhvr>
                                        <p:cTn id="22" dur="500"/>
                                        <p:tgtEl>
                                          <p:spTgt spid="1822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2275">
                                            <p:txEl>
                                              <p:pRg st="3" end="3"/>
                                            </p:txEl>
                                          </p:spTgt>
                                        </p:tgtEl>
                                        <p:attrNameLst>
                                          <p:attrName>style.visibility</p:attrName>
                                        </p:attrNameLst>
                                      </p:cBhvr>
                                      <p:to>
                                        <p:strVal val="visible"/>
                                      </p:to>
                                    </p:set>
                                    <p:animEffect transition="in" filter="dissolve">
                                      <p:cBhvr>
                                        <p:cTn id="27" dur="500"/>
                                        <p:tgtEl>
                                          <p:spTgt spid="1822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82275">
                                            <p:txEl>
                                              <p:pRg st="4" end="4"/>
                                            </p:txEl>
                                          </p:spTgt>
                                        </p:tgtEl>
                                        <p:attrNameLst>
                                          <p:attrName>style.visibility</p:attrName>
                                        </p:attrNameLst>
                                      </p:cBhvr>
                                      <p:to>
                                        <p:strVal val="visible"/>
                                      </p:to>
                                    </p:set>
                                    <p:animEffect transition="in" filter="dissolve">
                                      <p:cBhvr>
                                        <p:cTn id="32" dur="500"/>
                                        <p:tgtEl>
                                          <p:spTgt spid="18227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82275">
                                            <p:txEl>
                                              <p:pRg st="5" end="5"/>
                                            </p:txEl>
                                          </p:spTgt>
                                        </p:tgtEl>
                                        <p:attrNameLst>
                                          <p:attrName>style.visibility</p:attrName>
                                        </p:attrNameLst>
                                      </p:cBhvr>
                                      <p:to>
                                        <p:strVal val="visible"/>
                                      </p:to>
                                    </p:set>
                                    <p:animEffect transition="in" filter="dissolve">
                                      <p:cBhvr>
                                        <p:cTn id="37" dur="500"/>
                                        <p:tgtEl>
                                          <p:spTgt spid="1822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autoUpdateAnimBg="0"/>
      <p:bldP spid="182275"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19F6A18-3FE7-4CC7-99B2-19EFCD87B74B}"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6B30A7E0-8895-4DE2-B338-15682A1422C9}" type="slidenum">
              <a:rPr lang="de-DE"/>
              <a:pPr>
                <a:defRPr/>
              </a:pPr>
              <a:t>7</a:t>
            </a:fld>
            <a:endParaRPr lang="de-DE"/>
          </a:p>
        </p:txBody>
      </p:sp>
      <p:sp>
        <p:nvSpPr>
          <p:cNvPr id="185346" name="Rectangle 2"/>
          <p:cNvSpPr>
            <a:spLocks noGrp="1" noChangeArrowheads="1"/>
          </p:cNvSpPr>
          <p:nvPr>
            <p:ph type="title"/>
          </p:nvPr>
        </p:nvSpPr>
        <p:spPr/>
        <p:txBody>
          <a:bodyPr/>
          <a:lstStyle/>
          <a:p>
            <a:pPr eaLnBrk="1" hangingPunct="1">
              <a:defRPr/>
            </a:pPr>
            <a:r>
              <a:rPr lang="de-DE" dirty="0" err="1" smtClean="0"/>
              <a:t>Unlauterkeit</a:t>
            </a:r>
            <a:r>
              <a:rPr lang="de-DE" dirty="0" smtClean="0"/>
              <a:t> </a:t>
            </a:r>
            <a:r>
              <a:rPr lang="de-DE" dirty="0" err="1" smtClean="0"/>
              <a:t>i.S.d</a:t>
            </a:r>
            <a:r>
              <a:rPr lang="de-DE" dirty="0" smtClean="0"/>
              <a:t>. §§ 4 &amp; 4a</a:t>
            </a:r>
            <a:endParaRPr lang="de-DE" dirty="0"/>
          </a:p>
        </p:txBody>
      </p:sp>
      <p:sp>
        <p:nvSpPr>
          <p:cNvPr id="185347" name="Rectangle 3"/>
          <p:cNvSpPr>
            <a:spLocks noGrp="1" noChangeArrowheads="1"/>
          </p:cNvSpPr>
          <p:nvPr>
            <p:ph type="body" idx="1"/>
          </p:nvPr>
        </p:nvSpPr>
        <p:spPr/>
        <p:txBody>
          <a:bodyPr/>
          <a:lstStyle/>
          <a:p>
            <a:pPr marL="812800" indent="-812800" eaLnBrk="1" hangingPunct="1">
              <a:buSzTx/>
              <a:buFont typeface="Wingdings" pitchFamily="2" charset="2"/>
              <a:buAutoNum type="romanUcPeriod"/>
            </a:pPr>
            <a:r>
              <a:rPr lang="de-DE" dirty="0" smtClean="0"/>
              <a:t>§ 4 </a:t>
            </a:r>
            <a:r>
              <a:rPr lang="de-DE" dirty="0" smtClean="0"/>
              <a:t>Nr. </a:t>
            </a:r>
            <a:r>
              <a:rPr lang="de-DE" dirty="0" smtClean="0"/>
              <a:t>1 </a:t>
            </a:r>
            <a:r>
              <a:rPr lang="de-DE" dirty="0" smtClean="0"/>
              <a:t>UWG a.F. ≈ § 4a Abs. 1 UWG n.F.</a:t>
            </a:r>
            <a:endParaRPr lang="de-DE" dirty="0" smtClean="0"/>
          </a:p>
          <a:p>
            <a:pPr marL="1168400" lvl="1" indent="-711200" eaLnBrk="1" hangingPunct="1">
              <a:buSzTx/>
              <a:buFont typeface="Wingdings" pitchFamily="2" charset="2"/>
              <a:buAutoNum type="arabicPeriod"/>
            </a:pPr>
            <a:r>
              <a:rPr lang="de-DE" dirty="0" smtClean="0"/>
              <a:t>(Physischer oder psychischer) Druck</a:t>
            </a:r>
          </a:p>
          <a:p>
            <a:pPr marL="1524000" lvl="2" indent="-609600" eaLnBrk="1" hangingPunct="1">
              <a:buFont typeface="Wingdings" pitchFamily="2" charset="2"/>
              <a:buAutoNum type="alphaLcParenR"/>
            </a:pPr>
            <a:r>
              <a:rPr lang="de-DE" dirty="0" smtClean="0"/>
              <a:t>Fremde Autoritäten (Gewerkschaften, Lehrer o.ä.)</a:t>
            </a:r>
          </a:p>
          <a:p>
            <a:pPr marL="1524000" lvl="2" indent="-609600" eaLnBrk="1" hangingPunct="1">
              <a:buFont typeface="Wingdings" pitchFamily="2" charset="2"/>
              <a:buAutoNum type="alphaLcParenR"/>
            </a:pPr>
            <a:r>
              <a:rPr lang="de-DE" dirty="0" smtClean="0"/>
              <a:t> </a:t>
            </a:r>
            <a:r>
              <a:rPr lang="de-DE" i="1" dirty="0" smtClean="0"/>
              <a:t>„Kontrahierungszwang“</a:t>
            </a:r>
            <a:r>
              <a:rPr lang="de-DE" dirty="0" smtClean="0"/>
              <a:t> durch Gesprächsführung (</a:t>
            </a:r>
            <a:r>
              <a:rPr lang="de-DE" dirty="0" err="1" smtClean="0"/>
              <a:t>mittelb</a:t>
            </a:r>
            <a:r>
              <a:rPr lang="de-DE" dirty="0" smtClean="0"/>
              <a:t>. Zwang)</a:t>
            </a:r>
          </a:p>
          <a:p>
            <a:pPr marL="1524000" lvl="2" indent="-609600" eaLnBrk="1" hangingPunct="1">
              <a:buFont typeface="Wingdings" pitchFamily="2" charset="2"/>
              <a:buAutoNum type="alphaLcParenR"/>
            </a:pPr>
            <a:r>
              <a:rPr lang="de-DE" dirty="0" smtClean="0"/>
              <a:t> </a:t>
            </a:r>
            <a:r>
              <a:rPr lang="de-DE" i="1" dirty="0" smtClean="0"/>
              <a:t>„Anzapfen“</a:t>
            </a:r>
          </a:p>
          <a:p>
            <a:pPr marL="1168400" lvl="1" indent="-711200" eaLnBrk="1" hangingPunct="1">
              <a:buSzTx/>
              <a:buFont typeface="Wingdings" pitchFamily="2" charset="2"/>
              <a:buAutoNum type="arabicPeriod"/>
            </a:pPr>
            <a:r>
              <a:rPr lang="de-DE" dirty="0" smtClean="0"/>
              <a:t>Menschenverachtende Weise </a:t>
            </a:r>
          </a:p>
          <a:p>
            <a:pPr marL="1524000" lvl="2" indent="-609600" eaLnBrk="1" hangingPunct="1">
              <a:buFont typeface="Wingdings" pitchFamily="2" charset="2"/>
              <a:buNone/>
            </a:pPr>
            <a:r>
              <a:rPr lang="de-DE" dirty="0" smtClean="0"/>
              <a:t>Bsp.: Es wird für „Selbstmord“ von alten Jeans geworben. </a:t>
            </a:r>
            <a:br>
              <a:rPr lang="de-DE" dirty="0" smtClean="0"/>
            </a:br>
            <a:r>
              <a:rPr lang="de-DE" dirty="0" smtClean="0"/>
              <a:t>Einfach völlig geschmacklos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5346"/>
                                        </p:tgtEl>
                                        <p:attrNameLst>
                                          <p:attrName>style.visibility</p:attrName>
                                        </p:attrNameLst>
                                      </p:cBhvr>
                                      <p:to>
                                        <p:strVal val="visible"/>
                                      </p:to>
                                    </p:set>
                                    <p:anim calcmode="lin" valueType="num">
                                      <p:cBhvr>
                                        <p:cTn id="7" dur="500" fill="hold"/>
                                        <p:tgtEl>
                                          <p:spTgt spid="185346"/>
                                        </p:tgtEl>
                                        <p:attrNameLst>
                                          <p:attrName>ppt_w</p:attrName>
                                        </p:attrNameLst>
                                      </p:cBhvr>
                                      <p:tavLst>
                                        <p:tav tm="0">
                                          <p:val>
                                            <p:fltVal val="0"/>
                                          </p:val>
                                        </p:tav>
                                        <p:tav tm="100000">
                                          <p:val>
                                            <p:strVal val="#ppt_w"/>
                                          </p:val>
                                        </p:tav>
                                      </p:tavLst>
                                    </p:anim>
                                    <p:anim calcmode="lin" valueType="num">
                                      <p:cBhvr>
                                        <p:cTn id="8" dur="500" fill="hold"/>
                                        <p:tgtEl>
                                          <p:spTgt spid="18534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5347">
                                            <p:txEl>
                                              <p:pRg st="0" end="0"/>
                                            </p:txEl>
                                          </p:spTgt>
                                        </p:tgtEl>
                                        <p:attrNameLst>
                                          <p:attrName>style.visibility</p:attrName>
                                        </p:attrNameLst>
                                      </p:cBhvr>
                                      <p:to>
                                        <p:strVal val="visible"/>
                                      </p:to>
                                    </p:set>
                                    <p:animEffect transition="in" filter="dissolve">
                                      <p:cBhvr>
                                        <p:cTn id="13" dur="500"/>
                                        <p:tgtEl>
                                          <p:spTgt spid="18534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85347">
                                            <p:txEl>
                                              <p:pRg st="1" end="1"/>
                                            </p:txEl>
                                          </p:spTgt>
                                        </p:tgtEl>
                                        <p:attrNameLst>
                                          <p:attrName>style.visibility</p:attrName>
                                        </p:attrNameLst>
                                      </p:cBhvr>
                                      <p:to>
                                        <p:strVal val="visible"/>
                                      </p:to>
                                    </p:set>
                                    <p:animEffect transition="in" filter="dissolve">
                                      <p:cBhvr>
                                        <p:cTn id="18" dur="500"/>
                                        <p:tgtEl>
                                          <p:spTgt spid="18534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5347">
                                            <p:txEl>
                                              <p:pRg st="2" end="2"/>
                                            </p:txEl>
                                          </p:spTgt>
                                        </p:tgtEl>
                                        <p:attrNameLst>
                                          <p:attrName>style.visibility</p:attrName>
                                        </p:attrNameLst>
                                      </p:cBhvr>
                                      <p:to>
                                        <p:strVal val="visible"/>
                                      </p:to>
                                    </p:set>
                                    <p:animEffect transition="in" filter="dissolve">
                                      <p:cBhvr>
                                        <p:cTn id="23" dur="500"/>
                                        <p:tgtEl>
                                          <p:spTgt spid="18534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5347">
                                            <p:txEl>
                                              <p:pRg st="3" end="3"/>
                                            </p:txEl>
                                          </p:spTgt>
                                        </p:tgtEl>
                                        <p:attrNameLst>
                                          <p:attrName>style.visibility</p:attrName>
                                        </p:attrNameLst>
                                      </p:cBhvr>
                                      <p:to>
                                        <p:strVal val="visible"/>
                                      </p:to>
                                    </p:set>
                                    <p:animEffect transition="in" filter="dissolve">
                                      <p:cBhvr>
                                        <p:cTn id="28" dur="500"/>
                                        <p:tgtEl>
                                          <p:spTgt spid="18534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85347">
                                            <p:txEl>
                                              <p:pRg st="4" end="4"/>
                                            </p:txEl>
                                          </p:spTgt>
                                        </p:tgtEl>
                                        <p:attrNameLst>
                                          <p:attrName>style.visibility</p:attrName>
                                        </p:attrNameLst>
                                      </p:cBhvr>
                                      <p:to>
                                        <p:strVal val="visible"/>
                                      </p:to>
                                    </p:set>
                                    <p:animEffect transition="in" filter="dissolve">
                                      <p:cBhvr>
                                        <p:cTn id="33" dur="500"/>
                                        <p:tgtEl>
                                          <p:spTgt spid="18534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85347">
                                            <p:txEl>
                                              <p:pRg st="5" end="5"/>
                                            </p:txEl>
                                          </p:spTgt>
                                        </p:tgtEl>
                                        <p:attrNameLst>
                                          <p:attrName>style.visibility</p:attrName>
                                        </p:attrNameLst>
                                      </p:cBhvr>
                                      <p:to>
                                        <p:strVal val="visible"/>
                                      </p:to>
                                    </p:set>
                                    <p:animEffect transition="in" filter="dissolve">
                                      <p:cBhvr>
                                        <p:cTn id="38" dur="500"/>
                                        <p:tgtEl>
                                          <p:spTgt spid="185347">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85347">
                                            <p:txEl>
                                              <p:pRg st="6" end="6"/>
                                            </p:txEl>
                                          </p:spTgt>
                                        </p:tgtEl>
                                        <p:attrNameLst>
                                          <p:attrName>style.visibility</p:attrName>
                                        </p:attrNameLst>
                                      </p:cBhvr>
                                      <p:to>
                                        <p:strVal val="visible"/>
                                      </p:to>
                                    </p:set>
                                    <p:animEffect transition="in" filter="dissolve">
                                      <p:cBhvr>
                                        <p:cTn id="43" dur="500"/>
                                        <p:tgtEl>
                                          <p:spTgt spid="185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autoUpdateAnimBg="0"/>
      <p:bldP spid="185347"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FCFE2AC0-FD71-4AD5-A7E5-A65EB5D10675}"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C039369D-E56C-4249-9C37-B9AF0AEFECF0}" type="slidenum">
              <a:rPr lang="de-DE"/>
              <a:pPr>
                <a:defRPr/>
              </a:pPr>
              <a:t>8</a:t>
            </a:fld>
            <a:endParaRPr lang="de-DE"/>
          </a:p>
        </p:txBody>
      </p:sp>
      <p:sp>
        <p:nvSpPr>
          <p:cNvPr id="187394" name="Rectangle 2"/>
          <p:cNvSpPr>
            <a:spLocks noGrp="1" noChangeArrowheads="1"/>
          </p:cNvSpPr>
          <p:nvPr>
            <p:ph type="title"/>
          </p:nvPr>
        </p:nvSpPr>
        <p:spPr/>
        <p:txBody>
          <a:bodyPr/>
          <a:lstStyle/>
          <a:p>
            <a:pPr eaLnBrk="1" hangingPunct="1">
              <a:defRPr/>
            </a:pPr>
            <a:r>
              <a:rPr lang="de-DE" dirty="0" err="1" smtClean="0"/>
              <a:t>Unlauterkeit</a:t>
            </a:r>
            <a:r>
              <a:rPr lang="de-DE" dirty="0" smtClean="0"/>
              <a:t> </a:t>
            </a:r>
            <a:r>
              <a:rPr lang="de-DE" dirty="0" err="1" smtClean="0"/>
              <a:t>i.S.d</a:t>
            </a:r>
            <a:r>
              <a:rPr lang="de-DE" dirty="0" smtClean="0"/>
              <a:t>. §§ 4 &amp; 4a </a:t>
            </a:r>
            <a:r>
              <a:rPr lang="de-DE" dirty="0"/>
              <a:t/>
            </a:r>
            <a:br>
              <a:rPr lang="de-DE" dirty="0"/>
            </a:br>
            <a:r>
              <a:rPr lang="de-DE" dirty="0"/>
              <a:t>I.	</a:t>
            </a:r>
            <a:r>
              <a:rPr lang="de-DE" dirty="0" smtClean="0"/>
              <a:t>§ 4 Nr. 1 </a:t>
            </a:r>
            <a:r>
              <a:rPr lang="de-DE" dirty="0" smtClean="0"/>
              <a:t>a.F</a:t>
            </a:r>
            <a:r>
              <a:rPr lang="de-DE" dirty="0" smtClean="0"/>
              <a:t>. ≈ § 4a Abs. 1 </a:t>
            </a:r>
            <a:r>
              <a:rPr lang="de-DE" dirty="0" smtClean="0"/>
              <a:t>n.F.</a:t>
            </a:r>
            <a:endParaRPr lang="de-DE" dirty="0"/>
          </a:p>
        </p:txBody>
      </p:sp>
      <p:sp>
        <p:nvSpPr>
          <p:cNvPr id="187395" name="Rectangle 3"/>
          <p:cNvSpPr>
            <a:spLocks noGrp="1" noChangeArrowheads="1"/>
          </p:cNvSpPr>
          <p:nvPr>
            <p:ph type="body" idx="1"/>
          </p:nvPr>
        </p:nvSpPr>
        <p:spPr/>
        <p:txBody>
          <a:bodyPr/>
          <a:lstStyle/>
          <a:p>
            <a:pPr marL="812800" indent="-812800" eaLnBrk="1" hangingPunct="1">
              <a:lnSpc>
                <a:spcPct val="90000"/>
              </a:lnSpc>
              <a:buSzTx/>
              <a:buFont typeface="Wingdings" pitchFamily="2" charset="2"/>
              <a:buAutoNum type="arabicPeriod" startAt="3"/>
            </a:pPr>
            <a:r>
              <a:rPr lang="de-DE" smtClean="0"/>
              <a:t>Sonstiger unangemessener unsachlicher Einfluss</a:t>
            </a:r>
          </a:p>
          <a:p>
            <a:pPr marL="1168400" lvl="1" indent="-711200" eaLnBrk="1" hangingPunct="1">
              <a:lnSpc>
                <a:spcPct val="90000"/>
              </a:lnSpc>
              <a:buFont typeface="Wingdings" pitchFamily="2" charset="2"/>
              <a:buAutoNum type="alphaLcParenR"/>
            </a:pPr>
            <a:r>
              <a:rPr lang="de-DE" smtClean="0"/>
              <a:t>Verlocken von Kunden </a:t>
            </a:r>
          </a:p>
          <a:p>
            <a:pPr marL="1524000" lvl="2" indent="-609600" eaLnBrk="1" hangingPunct="1">
              <a:lnSpc>
                <a:spcPct val="90000"/>
              </a:lnSpc>
              <a:buFont typeface="Wingdings" pitchFamily="2" charset="2"/>
              <a:buChar char="v"/>
            </a:pPr>
            <a:r>
              <a:rPr lang="de-DE" smtClean="0"/>
              <a:t>Übertrieben große Schenkung mit dem Ziel den Käufer zum Vertragsabschluss zu bewegen.</a:t>
            </a:r>
          </a:p>
          <a:p>
            <a:pPr marL="1168400" lvl="1" indent="-711200" eaLnBrk="1" hangingPunct="1">
              <a:lnSpc>
                <a:spcPct val="90000"/>
              </a:lnSpc>
              <a:buFont typeface="Wingdings" pitchFamily="2" charset="2"/>
              <a:buAutoNum type="alphaLcParenR"/>
            </a:pPr>
            <a:r>
              <a:rPr lang="de-DE" smtClean="0"/>
              <a:t>Werbegeschenke</a:t>
            </a:r>
          </a:p>
          <a:p>
            <a:pPr marL="1524000" lvl="2" indent="-609600" eaLnBrk="1" hangingPunct="1">
              <a:lnSpc>
                <a:spcPct val="90000"/>
              </a:lnSpc>
              <a:buFont typeface="Wingdings" pitchFamily="2" charset="2"/>
              <a:buChar char="v"/>
            </a:pPr>
            <a:r>
              <a:rPr lang="de-DE" smtClean="0"/>
              <a:t>Sind grds. Zulässig. </a:t>
            </a:r>
          </a:p>
          <a:p>
            <a:pPr marL="1524000" lvl="2" indent="-609600" eaLnBrk="1" hangingPunct="1">
              <a:lnSpc>
                <a:spcPct val="90000"/>
              </a:lnSpc>
              <a:buFont typeface="Wingdings" pitchFamily="2" charset="2"/>
              <a:buChar char="v"/>
            </a:pPr>
            <a:r>
              <a:rPr lang="de-DE" smtClean="0"/>
              <a:t>Unzulässig, wenn wenn sich aus den Gesamtumständen (Person des Beschenkten, Übermaß des Geschenks) etwas anderes ergibt.</a:t>
            </a:r>
            <a:endParaRPr lang="de-DE" i="1"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7394"/>
                                        </p:tgtEl>
                                        <p:attrNameLst>
                                          <p:attrName>style.visibility</p:attrName>
                                        </p:attrNameLst>
                                      </p:cBhvr>
                                      <p:to>
                                        <p:strVal val="visible"/>
                                      </p:to>
                                    </p:set>
                                    <p:anim calcmode="lin" valueType="num">
                                      <p:cBhvr>
                                        <p:cTn id="7" dur="500" fill="hold"/>
                                        <p:tgtEl>
                                          <p:spTgt spid="187394"/>
                                        </p:tgtEl>
                                        <p:attrNameLst>
                                          <p:attrName>ppt_w</p:attrName>
                                        </p:attrNameLst>
                                      </p:cBhvr>
                                      <p:tavLst>
                                        <p:tav tm="0">
                                          <p:val>
                                            <p:fltVal val="0"/>
                                          </p:val>
                                        </p:tav>
                                        <p:tav tm="100000">
                                          <p:val>
                                            <p:strVal val="#ppt_w"/>
                                          </p:val>
                                        </p:tav>
                                      </p:tavLst>
                                    </p:anim>
                                    <p:anim calcmode="lin" valueType="num">
                                      <p:cBhvr>
                                        <p:cTn id="8" dur="500" fill="hold"/>
                                        <p:tgtEl>
                                          <p:spTgt spid="18739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7395">
                                            <p:txEl>
                                              <p:pRg st="0" end="0"/>
                                            </p:txEl>
                                          </p:spTgt>
                                        </p:tgtEl>
                                        <p:attrNameLst>
                                          <p:attrName>style.visibility</p:attrName>
                                        </p:attrNameLst>
                                      </p:cBhvr>
                                      <p:to>
                                        <p:strVal val="visible"/>
                                      </p:to>
                                    </p:set>
                                    <p:animEffect transition="in" filter="dissolve">
                                      <p:cBhvr>
                                        <p:cTn id="13" dur="500"/>
                                        <p:tgtEl>
                                          <p:spTgt spid="18739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87395">
                                            <p:txEl>
                                              <p:pRg st="1" end="1"/>
                                            </p:txEl>
                                          </p:spTgt>
                                        </p:tgtEl>
                                        <p:attrNameLst>
                                          <p:attrName>style.visibility</p:attrName>
                                        </p:attrNameLst>
                                      </p:cBhvr>
                                      <p:to>
                                        <p:strVal val="visible"/>
                                      </p:to>
                                    </p:set>
                                    <p:animEffect transition="in" filter="dissolve">
                                      <p:cBhvr>
                                        <p:cTn id="18" dur="500"/>
                                        <p:tgtEl>
                                          <p:spTgt spid="18739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7395">
                                            <p:txEl>
                                              <p:pRg st="2" end="2"/>
                                            </p:txEl>
                                          </p:spTgt>
                                        </p:tgtEl>
                                        <p:attrNameLst>
                                          <p:attrName>style.visibility</p:attrName>
                                        </p:attrNameLst>
                                      </p:cBhvr>
                                      <p:to>
                                        <p:strVal val="visible"/>
                                      </p:to>
                                    </p:set>
                                    <p:animEffect transition="in" filter="dissolve">
                                      <p:cBhvr>
                                        <p:cTn id="23" dur="500"/>
                                        <p:tgtEl>
                                          <p:spTgt spid="18739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7395">
                                            <p:txEl>
                                              <p:pRg st="3" end="3"/>
                                            </p:txEl>
                                          </p:spTgt>
                                        </p:tgtEl>
                                        <p:attrNameLst>
                                          <p:attrName>style.visibility</p:attrName>
                                        </p:attrNameLst>
                                      </p:cBhvr>
                                      <p:to>
                                        <p:strVal val="visible"/>
                                      </p:to>
                                    </p:set>
                                    <p:animEffect transition="in" filter="dissolve">
                                      <p:cBhvr>
                                        <p:cTn id="28" dur="500"/>
                                        <p:tgtEl>
                                          <p:spTgt spid="18739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87395">
                                            <p:txEl>
                                              <p:pRg st="4" end="4"/>
                                            </p:txEl>
                                          </p:spTgt>
                                        </p:tgtEl>
                                        <p:attrNameLst>
                                          <p:attrName>style.visibility</p:attrName>
                                        </p:attrNameLst>
                                      </p:cBhvr>
                                      <p:to>
                                        <p:strVal val="visible"/>
                                      </p:to>
                                    </p:set>
                                    <p:animEffect transition="in" filter="dissolve">
                                      <p:cBhvr>
                                        <p:cTn id="33" dur="500"/>
                                        <p:tgtEl>
                                          <p:spTgt spid="18739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87395">
                                            <p:txEl>
                                              <p:pRg st="5" end="5"/>
                                            </p:txEl>
                                          </p:spTgt>
                                        </p:tgtEl>
                                        <p:attrNameLst>
                                          <p:attrName>style.visibility</p:attrName>
                                        </p:attrNameLst>
                                      </p:cBhvr>
                                      <p:to>
                                        <p:strVal val="visible"/>
                                      </p:to>
                                    </p:set>
                                    <p:animEffect transition="in" filter="dissolve">
                                      <p:cBhvr>
                                        <p:cTn id="38" dur="500"/>
                                        <p:tgtEl>
                                          <p:spTgt spid="1873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autoUpdateAnimBg="0"/>
      <p:bldP spid="187395"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F27F75DA-BA2D-4262-9D33-13834D2F79C8}" type="datetime1">
              <a:rPr lang="de-DE"/>
              <a:pPr>
                <a:defRPr/>
              </a:pPr>
              <a:t>08.06.2016</a:t>
            </a:fld>
            <a:endParaRPr lang="de-DE"/>
          </a:p>
        </p:txBody>
      </p:sp>
      <p:sp>
        <p:nvSpPr>
          <p:cNvPr id="5" name="Fußzeilenplatzhalter 4"/>
          <p:cNvSpPr>
            <a:spLocks noGrp="1"/>
          </p:cNvSpPr>
          <p:nvPr>
            <p:ph type="ftr" sz="quarter" idx="11"/>
          </p:nvPr>
        </p:nvSpPr>
        <p:spPr/>
        <p:txBody>
          <a:bodyPr/>
          <a:lstStyle/>
          <a:p>
            <a:pPr>
              <a:defRPr/>
            </a:pPr>
            <a:r>
              <a:rPr lang="de-DE"/>
              <a:t>© RA Michael Hoffmann</a:t>
            </a:r>
          </a:p>
        </p:txBody>
      </p:sp>
      <p:sp>
        <p:nvSpPr>
          <p:cNvPr id="6" name="Foliennummernplatzhalter 5"/>
          <p:cNvSpPr>
            <a:spLocks noGrp="1"/>
          </p:cNvSpPr>
          <p:nvPr>
            <p:ph type="sldNum" sz="quarter" idx="12"/>
          </p:nvPr>
        </p:nvSpPr>
        <p:spPr/>
        <p:txBody>
          <a:bodyPr/>
          <a:lstStyle/>
          <a:p>
            <a:pPr>
              <a:defRPr/>
            </a:pPr>
            <a:fld id="{FD495110-3DEA-4FD8-AF0D-19E1B7D0C5EB}" type="slidenum">
              <a:rPr lang="de-DE"/>
              <a:pPr>
                <a:defRPr/>
              </a:pPr>
              <a:t>9</a:t>
            </a:fld>
            <a:endParaRPr lang="de-DE"/>
          </a:p>
        </p:txBody>
      </p:sp>
      <p:sp>
        <p:nvSpPr>
          <p:cNvPr id="189442" name="Rectangle 2"/>
          <p:cNvSpPr>
            <a:spLocks noGrp="1" noChangeArrowheads="1"/>
          </p:cNvSpPr>
          <p:nvPr>
            <p:ph type="title"/>
          </p:nvPr>
        </p:nvSpPr>
        <p:spPr/>
        <p:txBody>
          <a:bodyPr/>
          <a:lstStyle/>
          <a:p>
            <a:pPr eaLnBrk="1" hangingPunct="1">
              <a:defRPr/>
            </a:pPr>
            <a:r>
              <a:rPr lang="de-DE" sz="3600" dirty="0" err="1" smtClean="0"/>
              <a:t>Unlauterkeit</a:t>
            </a:r>
            <a:r>
              <a:rPr lang="de-DE" sz="3600" dirty="0" smtClean="0"/>
              <a:t> </a:t>
            </a:r>
            <a:r>
              <a:rPr lang="de-DE" sz="3600" dirty="0" err="1" smtClean="0"/>
              <a:t>i.S.d</a:t>
            </a:r>
            <a:r>
              <a:rPr lang="de-DE" sz="3600" dirty="0" smtClean="0"/>
              <a:t>. §§ 4 &amp; 4a </a:t>
            </a:r>
            <a:r>
              <a:rPr lang="de-DE" sz="3600" dirty="0"/>
              <a:t/>
            </a:r>
            <a:br>
              <a:rPr lang="de-DE" sz="3600" dirty="0"/>
            </a:br>
            <a:r>
              <a:rPr lang="de-DE" sz="2800" dirty="0"/>
              <a:t>I.	</a:t>
            </a:r>
            <a:r>
              <a:rPr lang="de-DE" sz="2800" dirty="0" smtClean="0"/>
              <a:t>§ 4 Nr. 1 UWG a.F. ≈ § 4a Abs. 1 UWG n.F</a:t>
            </a:r>
            <a:r>
              <a:rPr lang="de-DE" sz="2800" dirty="0" smtClean="0"/>
              <a:t>.</a:t>
            </a:r>
            <a:r>
              <a:rPr lang="de-DE" sz="2800" dirty="0"/>
              <a:t/>
            </a:r>
            <a:br>
              <a:rPr lang="de-DE" sz="2800" dirty="0"/>
            </a:br>
            <a:r>
              <a:rPr lang="de-DE" sz="2800" dirty="0"/>
              <a:t>3. Sonstiger unangemessener unsachlicher Einfluss</a:t>
            </a:r>
          </a:p>
        </p:txBody>
      </p:sp>
      <p:sp>
        <p:nvSpPr>
          <p:cNvPr id="189443" name="Rectangle 3"/>
          <p:cNvSpPr>
            <a:spLocks noGrp="1" noChangeArrowheads="1"/>
          </p:cNvSpPr>
          <p:nvPr>
            <p:ph type="body" idx="1"/>
          </p:nvPr>
        </p:nvSpPr>
        <p:spPr/>
        <p:txBody>
          <a:bodyPr/>
          <a:lstStyle/>
          <a:p>
            <a:pPr marL="812800" indent="-812800" eaLnBrk="1" hangingPunct="1">
              <a:buSzTx/>
              <a:buFont typeface="Wingdings" pitchFamily="2" charset="2"/>
              <a:buAutoNum type="alphaLcParenR" startAt="3"/>
            </a:pPr>
            <a:r>
              <a:rPr lang="de-DE" smtClean="0"/>
              <a:t>Warenproben</a:t>
            </a:r>
          </a:p>
          <a:p>
            <a:pPr marL="1168400" lvl="1" indent="-711200" eaLnBrk="1" hangingPunct="1">
              <a:buFont typeface="Wingdings" pitchFamily="2" charset="2"/>
              <a:buChar char="v"/>
            </a:pPr>
            <a:r>
              <a:rPr lang="de-DE" smtClean="0"/>
              <a:t>Wie bei a) </a:t>
            </a:r>
            <a:r>
              <a:rPr lang="de-DE" smtClean="0">
                <a:sym typeface="Wingdings" pitchFamily="2" charset="2"/>
              </a:rPr>
              <a:t></a:t>
            </a:r>
            <a:r>
              <a:rPr lang="de-DE" smtClean="0"/>
              <a:t> Zu groß, zu lange </a:t>
            </a:r>
            <a:r>
              <a:rPr lang="de-DE" smtClean="0">
                <a:sym typeface="Wingdings" pitchFamily="2" charset="2"/>
              </a:rPr>
              <a:t> </a:t>
            </a:r>
            <a:r>
              <a:rPr lang="de-DE" smtClean="0"/>
              <a:t>verboten</a:t>
            </a:r>
          </a:p>
          <a:p>
            <a:pPr marL="812800" indent="-812800" eaLnBrk="1" hangingPunct="1">
              <a:buSzTx/>
              <a:buFont typeface="Wingdings" pitchFamily="2" charset="2"/>
              <a:buAutoNum type="alphaLcParenR" startAt="3"/>
            </a:pPr>
            <a:r>
              <a:rPr lang="de-DE" smtClean="0"/>
              <a:t>Vorspannangebote </a:t>
            </a:r>
            <a:br>
              <a:rPr lang="de-DE" smtClean="0"/>
            </a:br>
            <a:r>
              <a:rPr lang="de-DE" smtClean="0"/>
              <a:t>(branchenfremde) Nebenware als Gesamtpreisobjekt)</a:t>
            </a:r>
          </a:p>
          <a:p>
            <a:pPr marL="1168400" lvl="1" indent="-711200" eaLnBrk="1" hangingPunct="1">
              <a:buFont typeface="Wingdings" pitchFamily="2" charset="2"/>
              <a:buChar char="v"/>
            </a:pPr>
            <a:r>
              <a:rPr lang="de-DE" smtClean="0"/>
              <a:t>Unzulässig, da Anlockeffekt zu groß</a:t>
            </a:r>
            <a:endParaRPr lang="de-DE" i="1" smtClean="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89442"/>
                                        </p:tgtEl>
                                        <p:attrNameLst>
                                          <p:attrName>style.visibility</p:attrName>
                                        </p:attrNameLst>
                                      </p:cBhvr>
                                      <p:to>
                                        <p:strVal val="visible"/>
                                      </p:to>
                                    </p:set>
                                    <p:anim calcmode="lin" valueType="num">
                                      <p:cBhvr>
                                        <p:cTn id="7" dur="500" fill="hold"/>
                                        <p:tgtEl>
                                          <p:spTgt spid="189442"/>
                                        </p:tgtEl>
                                        <p:attrNameLst>
                                          <p:attrName>ppt_w</p:attrName>
                                        </p:attrNameLst>
                                      </p:cBhvr>
                                      <p:tavLst>
                                        <p:tav tm="0">
                                          <p:val>
                                            <p:fltVal val="0"/>
                                          </p:val>
                                        </p:tav>
                                        <p:tav tm="100000">
                                          <p:val>
                                            <p:strVal val="#ppt_w"/>
                                          </p:val>
                                        </p:tav>
                                      </p:tavLst>
                                    </p:anim>
                                    <p:anim calcmode="lin" valueType="num">
                                      <p:cBhvr>
                                        <p:cTn id="8" dur="500" fill="hold"/>
                                        <p:tgtEl>
                                          <p:spTgt spid="18944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89443">
                                            <p:txEl>
                                              <p:pRg st="0" end="0"/>
                                            </p:txEl>
                                          </p:spTgt>
                                        </p:tgtEl>
                                        <p:attrNameLst>
                                          <p:attrName>style.visibility</p:attrName>
                                        </p:attrNameLst>
                                      </p:cBhvr>
                                      <p:to>
                                        <p:strVal val="visible"/>
                                      </p:to>
                                    </p:set>
                                    <p:animEffect transition="in" filter="dissolve">
                                      <p:cBhvr>
                                        <p:cTn id="13" dur="500"/>
                                        <p:tgtEl>
                                          <p:spTgt spid="18944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189443">
                                            <p:txEl>
                                              <p:pRg st="1" end="1"/>
                                            </p:txEl>
                                          </p:spTgt>
                                        </p:tgtEl>
                                        <p:attrNameLst>
                                          <p:attrName>style.visibility</p:attrName>
                                        </p:attrNameLst>
                                      </p:cBhvr>
                                      <p:to>
                                        <p:strVal val="visible"/>
                                      </p:to>
                                    </p:set>
                                    <p:animEffect transition="in" filter="dissolve">
                                      <p:cBhvr>
                                        <p:cTn id="18" dur="500"/>
                                        <p:tgtEl>
                                          <p:spTgt spid="18944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9443">
                                            <p:txEl>
                                              <p:pRg st="2" end="2"/>
                                            </p:txEl>
                                          </p:spTgt>
                                        </p:tgtEl>
                                        <p:attrNameLst>
                                          <p:attrName>style.visibility</p:attrName>
                                        </p:attrNameLst>
                                      </p:cBhvr>
                                      <p:to>
                                        <p:strVal val="visible"/>
                                      </p:to>
                                    </p:set>
                                    <p:animEffect transition="in" filter="dissolve">
                                      <p:cBhvr>
                                        <p:cTn id="23" dur="500"/>
                                        <p:tgtEl>
                                          <p:spTgt spid="1894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89443">
                                            <p:txEl>
                                              <p:pRg st="3" end="3"/>
                                            </p:txEl>
                                          </p:spTgt>
                                        </p:tgtEl>
                                        <p:attrNameLst>
                                          <p:attrName>style.visibility</p:attrName>
                                        </p:attrNameLst>
                                      </p:cBhvr>
                                      <p:to>
                                        <p:strVal val="visible"/>
                                      </p:to>
                                    </p:set>
                                    <p:animEffect transition="in" filter="dissolve">
                                      <p:cBhvr>
                                        <p:cTn id="28" dur="500"/>
                                        <p:tgtEl>
                                          <p:spTgt spid="1894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autoUpdateAnimBg="0"/>
      <p:bldP spid="189443" grpId="0" build="p" bldLvl="5" autoUpdateAnimBg="0"/>
    </p:bldLst>
  </p:timing>
</p:sld>
</file>

<file path=ppt/theme/theme1.xml><?xml version="1.0" encoding="utf-8"?>
<a:theme xmlns:a="http://schemas.openxmlformats.org/drawingml/2006/main" name="Baustelle">
  <a:themeElements>
    <a:clrScheme name="Baustelle 1">
      <a:dk1>
        <a:srgbClr val="000000"/>
      </a:dk1>
      <a:lt1>
        <a:srgbClr val="EAE8E2"/>
      </a:lt1>
      <a:dk2>
        <a:srgbClr val="5F5F5F"/>
      </a:dk2>
      <a:lt2>
        <a:srgbClr val="FDBC03"/>
      </a:lt2>
      <a:accent1>
        <a:srgbClr val="A7C1CB"/>
      </a:accent1>
      <a:accent2>
        <a:srgbClr val="A38D77"/>
      </a:accent2>
      <a:accent3>
        <a:srgbClr val="B6B6B6"/>
      </a:accent3>
      <a:accent4>
        <a:srgbClr val="C8C6C1"/>
      </a:accent4>
      <a:accent5>
        <a:srgbClr val="D0DDE2"/>
      </a:accent5>
      <a:accent6>
        <a:srgbClr val="937F6B"/>
      </a:accent6>
      <a:hlink>
        <a:srgbClr val="FFFFCC"/>
      </a:hlink>
      <a:folHlink>
        <a:srgbClr val="FFCC66"/>
      </a:folHlink>
    </a:clrScheme>
    <a:fontScheme name="Baustelle">
      <a:majorFont>
        <a:latin typeface="Impact"/>
        <a:ea typeface=""/>
        <a:cs typeface=""/>
      </a:majorFont>
      <a:minorFont>
        <a:latin typeface="Arial Narrow"/>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Baustelle 1">
        <a:dk1>
          <a:srgbClr val="000000"/>
        </a:dk1>
        <a:lt1>
          <a:srgbClr val="EAE8E2"/>
        </a:lt1>
        <a:dk2>
          <a:srgbClr val="5F5F5F"/>
        </a:dk2>
        <a:lt2>
          <a:srgbClr val="FDBC03"/>
        </a:lt2>
        <a:accent1>
          <a:srgbClr val="A7C1CB"/>
        </a:accent1>
        <a:accent2>
          <a:srgbClr val="A38D77"/>
        </a:accent2>
        <a:accent3>
          <a:srgbClr val="B6B6B6"/>
        </a:accent3>
        <a:accent4>
          <a:srgbClr val="C8C6C1"/>
        </a:accent4>
        <a:accent5>
          <a:srgbClr val="D0DDE2"/>
        </a:accent5>
        <a:accent6>
          <a:srgbClr val="937F6B"/>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Baustelle 2">
        <a:dk1>
          <a:srgbClr val="333333"/>
        </a:dk1>
        <a:lt1>
          <a:srgbClr val="FFFFFF"/>
        </a:lt1>
        <a:dk2>
          <a:srgbClr val="B75E31"/>
        </a:dk2>
        <a:lt2>
          <a:srgbClr val="463828"/>
        </a:lt2>
        <a:accent1>
          <a:srgbClr val="E09F98"/>
        </a:accent1>
        <a:accent2>
          <a:srgbClr val="E4D8CA"/>
        </a:accent2>
        <a:accent3>
          <a:srgbClr val="FFFFFF"/>
        </a:accent3>
        <a:accent4>
          <a:srgbClr val="2A2A2A"/>
        </a:accent4>
        <a:accent5>
          <a:srgbClr val="EDCDCA"/>
        </a:accent5>
        <a:accent6>
          <a:srgbClr val="CFC4B7"/>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Baustelle 3">
        <a:dk1>
          <a:srgbClr val="333333"/>
        </a:dk1>
        <a:lt1>
          <a:srgbClr val="FFFFFF"/>
        </a:lt1>
        <a:dk2>
          <a:srgbClr val="4D4D4D"/>
        </a:dk2>
        <a:lt2>
          <a:srgbClr val="000000"/>
        </a:lt2>
        <a:accent1>
          <a:srgbClr val="C0C0C0"/>
        </a:accent1>
        <a:accent2>
          <a:srgbClr val="DDDDDD"/>
        </a:accent2>
        <a:accent3>
          <a:srgbClr val="FFFFFF"/>
        </a:accent3>
        <a:accent4>
          <a:srgbClr val="2A2A2A"/>
        </a:accent4>
        <a:accent5>
          <a:srgbClr val="DCDCDC"/>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Baustelle 4">
        <a:dk1>
          <a:srgbClr val="000000"/>
        </a:dk1>
        <a:lt1>
          <a:srgbClr val="EAE8E2"/>
        </a:lt1>
        <a:dk2>
          <a:srgbClr val="783A34"/>
        </a:dk2>
        <a:lt2>
          <a:srgbClr val="FFCC99"/>
        </a:lt2>
        <a:accent1>
          <a:srgbClr val="83AAAD"/>
        </a:accent1>
        <a:accent2>
          <a:srgbClr val="A06766"/>
        </a:accent2>
        <a:accent3>
          <a:srgbClr val="BEAEAE"/>
        </a:accent3>
        <a:accent4>
          <a:srgbClr val="C8C6C1"/>
        </a:accent4>
        <a:accent5>
          <a:srgbClr val="C1D2D3"/>
        </a:accent5>
        <a:accent6>
          <a:srgbClr val="915D5C"/>
        </a:accent6>
        <a:hlink>
          <a:srgbClr val="FFFFCC"/>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Office\Templates\Presentation Designs\Baustelle.pot</Template>
  <TotalTime>0</TotalTime>
  <Words>1728</Words>
  <Application>Microsoft Office PowerPoint</Application>
  <PresentationFormat>Bildschirmpräsentation (4:3)</PresentationFormat>
  <Paragraphs>222</Paragraphs>
  <Slides>16</Slides>
  <Notes>16</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Baustelle</vt:lpstr>
      <vt:lpstr>Wettbewerbs- &amp; Kartellrecht </vt:lpstr>
      <vt:lpstr>Der Tatbestand des § 6  UWG</vt:lpstr>
      <vt:lpstr>I. Überblick</vt:lpstr>
      <vt:lpstr>I. Überblick</vt:lpstr>
      <vt:lpstr>II. Einzelne unzulässige Vergleiche § 6 II </vt:lpstr>
      <vt:lpstr>II. Einzelne unzulässige Vergleiche § 6 II </vt:lpstr>
      <vt:lpstr>Unlauterkeit i.S.d. §§ 4 &amp; 4a</vt:lpstr>
      <vt:lpstr>Unlauterkeit i.S.d. §§ 4 &amp; 4a  I. § 4 Nr. 1 a.F. ≈ § 4a Abs. 1 n.F.</vt:lpstr>
      <vt:lpstr>Unlauterkeit i.S.d. §§ 4 &amp; 4a  I. § 4 Nr. 1 UWG a.F. ≈ § 4a Abs. 1 UWG n.F. 3. Sonstiger unangemessener unsachlicher Einfluss</vt:lpstr>
      <vt:lpstr>Unlauterkeit i.S.d. §§ 4 &amp; 4a  I. § 4 Nr. 1 UWG a.F. ≈ § 4a Abs. 1 UWG n.F.  3. Sonstiger unangemessener unsachlicher Einfluss</vt:lpstr>
      <vt:lpstr>Unlauterkeit i.S.d. §§ 4 &amp; 4a</vt:lpstr>
      <vt:lpstr>Unlauterkeit i.S.d. §§ 4 &amp; 4a</vt:lpstr>
      <vt:lpstr>Unlauterkeit i.S.d. §§ 4 &amp; 4a</vt:lpstr>
      <vt:lpstr>Unlauterkeit i.S.d. §§ 4 &amp; 4a</vt:lpstr>
      <vt:lpstr>Unlauterkeit i.S.d. §§ 4 &amp; 4a</vt:lpstr>
      <vt:lpstr>Rechtsfolgen </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Europarecht</dc:title>
  <dc:creator>Michael Hoffmann</dc:creator>
  <cp:lastModifiedBy>Kanzlei</cp:lastModifiedBy>
  <cp:revision>124</cp:revision>
  <cp:lastPrinted>1601-01-01T00:00:00Z</cp:lastPrinted>
  <dcterms:created xsi:type="dcterms:W3CDTF">2004-10-25T08:46:57Z</dcterms:created>
  <dcterms:modified xsi:type="dcterms:W3CDTF">2016-06-08T14:11:25Z</dcterms:modified>
</cp:coreProperties>
</file>