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669088" cy="9926638"/>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p:present/>
    <p:sldAll/>
    <p:penClr>
      <a:schemeClr val="tx1"/>
    </p:penClr>
  </p:showPr>
  <p:clrMru>
    <a:srgbClr val="000000"/>
    <a:srgbClr val="996600"/>
    <a:srgbClr val="FF9900"/>
    <a:srgbClr val="663300"/>
    <a:srgbClr val="894400"/>
    <a:srgbClr val="A45100"/>
    <a:srgbClr val="B75B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877" autoAdjust="0"/>
    <p:restoredTop sz="71024" autoAdjust="0"/>
  </p:normalViewPr>
  <p:slideViewPr>
    <p:cSldViewPr>
      <p:cViewPr varScale="1">
        <p:scale>
          <a:sx n="51" d="100"/>
          <a:sy n="51" d="100"/>
        </p:scale>
        <p:origin x="-690" y="-84"/>
      </p:cViewPr>
      <p:guideLst>
        <p:guide orient="horz" pos="1248"/>
        <p:guide pos="3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50" d="100"/>
          <a:sy n="150" d="100"/>
        </p:scale>
        <p:origin x="-60" y="2268"/>
      </p:cViewPr>
      <p:guideLst>
        <p:guide orient="horz" pos="3127"/>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cs typeface="+mn-cs"/>
              </a:defRPr>
            </a:lvl1pPr>
          </a:lstStyle>
          <a:p>
            <a:pPr>
              <a:defRPr/>
            </a:pPr>
            <a:endParaRPr lang="de-DE"/>
          </a:p>
        </p:txBody>
      </p:sp>
      <p:sp>
        <p:nvSpPr>
          <p:cNvPr id="44035" name="Rectangle 3"/>
          <p:cNvSpPr>
            <a:spLocks noGrp="1" noChangeArrowheads="1"/>
          </p:cNvSpPr>
          <p:nvPr>
            <p:ph type="dt" sz="quarter" idx="1"/>
          </p:nvPr>
        </p:nvSpPr>
        <p:spPr bwMode="auto">
          <a:xfrm>
            <a:off x="3779150"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cs typeface="+mn-cs"/>
              </a:defRPr>
            </a:lvl1pPr>
          </a:lstStyle>
          <a:p>
            <a:pPr>
              <a:defRPr/>
            </a:pPr>
            <a:fld id="{8C327BF5-03B4-4816-AE88-A5CECADF03F5}" type="datetime1">
              <a:rPr lang="de-DE"/>
              <a:pPr>
                <a:defRPr/>
              </a:pPr>
              <a:t>21.04.2010</a:t>
            </a:fld>
            <a:endParaRPr lang="de-DE"/>
          </a:p>
        </p:txBody>
      </p:sp>
      <p:sp>
        <p:nvSpPr>
          <p:cNvPr id="44036" name="Rectangle 4"/>
          <p:cNvSpPr>
            <a:spLocks noGrp="1" noChangeArrowheads="1"/>
          </p:cNvSpPr>
          <p:nvPr>
            <p:ph type="ftr" sz="quarter" idx="2"/>
          </p:nvPr>
        </p:nvSpPr>
        <p:spPr bwMode="auto">
          <a:xfrm>
            <a:off x="0" y="9430306"/>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cs typeface="+mn-cs"/>
              </a:defRPr>
            </a:lvl1pPr>
          </a:lstStyle>
          <a:p>
            <a:pPr>
              <a:defRPr/>
            </a:pPr>
            <a:endParaRPr lang="de-DE"/>
          </a:p>
        </p:txBody>
      </p:sp>
      <p:sp>
        <p:nvSpPr>
          <p:cNvPr id="44037" name="Rectangle 5"/>
          <p:cNvSpPr>
            <a:spLocks noGrp="1" noChangeArrowheads="1"/>
          </p:cNvSpPr>
          <p:nvPr>
            <p:ph type="sldNum" sz="quarter" idx="3"/>
          </p:nvPr>
        </p:nvSpPr>
        <p:spPr bwMode="auto">
          <a:xfrm>
            <a:off x="3779150" y="9430306"/>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cs typeface="+mn-cs"/>
              </a:defRPr>
            </a:lvl1pPr>
          </a:lstStyle>
          <a:p>
            <a:pPr>
              <a:defRPr/>
            </a:pPr>
            <a:fld id="{14908866-4D53-4164-8282-8793C5C48B82}" type="slidenum">
              <a:rPr lang="de-DE"/>
              <a:pPr>
                <a:defRPr/>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cs typeface="+mn-cs"/>
              </a:defRPr>
            </a:lvl1pPr>
          </a:lstStyle>
          <a:p>
            <a:pPr>
              <a:defRPr/>
            </a:pPr>
            <a:endParaRPr lang="de-DE"/>
          </a:p>
        </p:txBody>
      </p:sp>
      <p:sp>
        <p:nvSpPr>
          <p:cNvPr id="36867" name="Rectangle 3"/>
          <p:cNvSpPr>
            <a:spLocks noGrp="1" noChangeArrowheads="1"/>
          </p:cNvSpPr>
          <p:nvPr>
            <p:ph type="dt" idx="1"/>
          </p:nvPr>
        </p:nvSpPr>
        <p:spPr bwMode="auto">
          <a:xfrm>
            <a:off x="3779150"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cs typeface="+mn-cs"/>
              </a:defRPr>
            </a:lvl1pPr>
          </a:lstStyle>
          <a:p>
            <a:pPr>
              <a:defRPr/>
            </a:pPr>
            <a:fld id="{55944141-99C0-4257-B36B-DC495F383B0F}" type="datetime1">
              <a:rPr lang="de-DE"/>
              <a:pPr>
                <a:defRPr/>
              </a:pPr>
              <a:t>21.04.2010</a:t>
            </a:fld>
            <a:endParaRPr lang="de-DE"/>
          </a:p>
        </p:txBody>
      </p:sp>
      <p:sp>
        <p:nvSpPr>
          <p:cNvPr id="16388"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889212" y="4715153"/>
            <a:ext cx="4890665"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Klicken Sie, um die Formate des Vorlagentextes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6870" name="Rectangle 6"/>
          <p:cNvSpPr>
            <a:spLocks noGrp="1" noChangeArrowheads="1"/>
          </p:cNvSpPr>
          <p:nvPr>
            <p:ph type="ftr" sz="quarter" idx="4"/>
          </p:nvPr>
        </p:nvSpPr>
        <p:spPr bwMode="auto">
          <a:xfrm>
            <a:off x="0" y="9430306"/>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cs typeface="+mn-cs"/>
              </a:defRPr>
            </a:lvl1pPr>
          </a:lstStyle>
          <a:p>
            <a:pPr>
              <a:defRPr/>
            </a:pPr>
            <a:endParaRPr lang="de-DE"/>
          </a:p>
        </p:txBody>
      </p:sp>
      <p:sp>
        <p:nvSpPr>
          <p:cNvPr id="36871" name="Rectangle 7"/>
          <p:cNvSpPr>
            <a:spLocks noGrp="1" noChangeArrowheads="1"/>
          </p:cNvSpPr>
          <p:nvPr>
            <p:ph type="sldNum" sz="quarter" idx="5"/>
          </p:nvPr>
        </p:nvSpPr>
        <p:spPr bwMode="auto">
          <a:xfrm>
            <a:off x="3779150" y="9430306"/>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cs typeface="+mn-cs"/>
              </a:defRPr>
            </a:lvl1pPr>
          </a:lstStyle>
          <a:p>
            <a:pPr>
              <a:defRPr/>
            </a:pPr>
            <a:fld id="{153EF24B-8C21-4FDD-A1D3-AEEFA1E976BD}" type="slidenum">
              <a:rPr lang="de-DE"/>
              <a:pPr>
                <a:defRPr/>
              </a:pPr>
              <a:t>‹Nr.›</a:t>
            </a:fld>
            <a:endParaRPr lang="de-DE"/>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dt" sz="quarter" idx="1"/>
          </p:nvPr>
        </p:nvSpPr>
        <p:spPr/>
        <p:txBody>
          <a:bodyPr/>
          <a:lstStyle/>
          <a:p>
            <a:pPr>
              <a:defRPr/>
            </a:pPr>
            <a:fld id="{1E2F4668-A623-4448-B384-11B482903701}" type="datetime1">
              <a:rPr lang="de-DE" smtClean="0"/>
              <a:pPr>
                <a:defRPr/>
              </a:pPr>
              <a:t>21.04.2010</a:t>
            </a:fld>
            <a:endParaRPr lang="de-DE" smtClean="0"/>
          </a:p>
        </p:txBody>
      </p:sp>
      <p:sp>
        <p:nvSpPr>
          <p:cNvPr id="17411" name="Rectangle 7"/>
          <p:cNvSpPr>
            <a:spLocks noGrp="1" noChangeArrowheads="1"/>
          </p:cNvSpPr>
          <p:nvPr>
            <p:ph type="sldNum" sz="quarter" idx="5"/>
          </p:nvPr>
        </p:nvSpPr>
        <p:spPr/>
        <p:txBody>
          <a:bodyPr/>
          <a:lstStyle/>
          <a:p>
            <a:pPr>
              <a:defRPr/>
            </a:pPr>
            <a:fld id="{E9AED5DC-F857-4852-966E-3AED645934E5}" type="slidenum">
              <a:rPr lang="de-DE" smtClean="0"/>
              <a:pPr>
                <a:defRPr/>
              </a:pPr>
              <a:t>1</a:t>
            </a:fld>
            <a:endParaRPr lang="de-DE" smtClean="0"/>
          </a:p>
        </p:txBody>
      </p:sp>
      <p:sp>
        <p:nvSpPr>
          <p:cNvPr id="17412" name="Rectangle 2"/>
          <p:cNvSpPr>
            <a:spLocks noGrp="1" noRot="1" noChangeAspect="1" noChangeArrowheads="1" noTextEdit="1"/>
          </p:cNvSpPr>
          <p:nvPr>
            <p:ph type="sldImg"/>
          </p:nvPr>
        </p:nvSpPr>
        <p:spPr>
          <a:ln/>
        </p:spPr>
      </p:sp>
      <p:sp>
        <p:nvSpPr>
          <p:cNvPr id="17413" name="Rectangle 3"/>
          <p:cNvSpPr>
            <a:spLocks noGrp="1" noChangeArrowheads="1"/>
          </p:cNvSpPr>
          <p:nvPr>
            <p:ph type="body" idx="1"/>
          </p:nvPr>
        </p:nvSpPr>
        <p:spPr>
          <a:noFill/>
          <a:ln/>
        </p:spPr>
        <p:txBody>
          <a:bodyPr/>
          <a:lstStyle/>
          <a:p>
            <a:pPr eaLnBrk="1" hangingPunct="1"/>
            <a:endParaRPr lang="de-DE"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p:txBody>
          <a:bodyPr/>
          <a:lstStyle/>
          <a:p>
            <a:pPr>
              <a:defRPr/>
            </a:pPr>
            <a:fld id="{6012A427-B527-404C-981D-83A22024D7D0}" type="datetime1">
              <a:rPr lang="de-DE" smtClean="0"/>
              <a:pPr>
                <a:defRPr/>
              </a:pPr>
              <a:t>21.04.2010</a:t>
            </a:fld>
            <a:endParaRPr lang="de-DE" smtClean="0"/>
          </a:p>
        </p:txBody>
      </p:sp>
      <p:sp>
        <p:nvSpPr>
          <p:cNvPr id="26627" name="Rectangle 7"/>
          <p:cNvSpPr>
            <a:spLocks noGrp="1" noChangeArrowheads="1"/>
          </p:cNvSpPr>
          <p:nvPr>
            <p:ph type="sldNum" sz="quarter" idx="5"/>
          </p:nvPr>
        </p:nvSpPr>
        <p:spPr/>
        <p:txBody>
          <a:bodyPr/>
          <a:lstStyle/>
          <a:p>
            <a:pPr>
              <a:defRPr/>
            </a:pPr>
            <a:fld id="{506AA074-97E9-430D-9A9B-07525D84D1C3}" type="slidenum">
              <a:rPr lang="de-DE" smtClean="0"/>
              <a:pPr>
                <a:defRPr/>
              </a:pPr>
              <a:t>10</a:t>
            </a:fld>
            <a:endParaRPr lang="de-DE" smtClean="0"/>
          </a:p>
        </p:txBody>
      </p:sp>
      <p:sp>
        <p:nvSpPr>
          <p:cNvPr id="26628" name="Rectangle 2"/>
          <p:cNvSpPr>
            <a:spLocks noGrp="1" noRot="1" noChangeAspect="1" noChangeArrowheads="1" noTextEdit="1"/>
          </p:cNvSpPr>
          <p:nvPr>
            <p:ph type="sldImg"/>
          </p:nvPr>
        </p:nvSpPr>
        <p:spPr>
          <a:solidFill>
            <a:srgbClr val="FFFFFF"/>
          </a:solidFill>
          <a:ln/>
        </p:spPr>
      </p:sp>
      <p:sp>
        <p:nvSpPr>
          <p:cNvPr id="26629" name="Rectangle 3"/>
          <p:cNvSpPr>
            <a:spLocks noGrp="1" noChangeArrowheads="1"/>
          </p:cNvSpPr>
          <p:nvPr>
            <p:ph type="body" idx="1"/>
          </p:nvPr>
        </p:nvSpPr>
        <p:spPr>
          <a:solidFill>
            <a:srgbClr val="FFFFFF"/>
          </a:solidFill>
          <a:ln>
            <a:solidFill>
              <a:srgbClr val="000000"/>
            </a:solidFill>
          </a:ln>
        </p:spPr>
        <p:txBody>
          <a:bodyPr/>
          <a:lstStyle/>
          <a:p>
            <a:pPr marL="228600" indent="-228600" eaLnBrk="1" hangingPunct="1">
              <a:buFont typeface="Wingdings" pitchFamily="2" charset="2"/>
              <a:buAutoNum type="alphaLcParenR" startAt="6"/>
            </a:pPr>
            <a:r>
              <a:rPr lang="de-DE" sz="1000" smtClean="0">
                <a:latin typeface="Arial Narrow" pitchFamily="34" charset="0"/>
              </a:rPr>
              <a:t>Der BGH hat diese Werbung stets abgelehnt. Er hat ausgeführt, dass es sich um sachwidrige, emotionale Aspekte </a:t>
            </a:r>
            <a:r>
              <a:rPr lang="de-DE" sz="1000" b="1" i="1" smtClean="0">
                <a:latin typeface="Arial Narrow" pitchFamily="34" charset="0"/>
              </a:rPr>
              <a:t>(Mc Happy-Tag-Spendenaktion, Hinweis auf Stummheit als Appell an das Mitleid zum Kaufanreiz, Ritter-Sport für die Umwelt)</a:t>
            </a:r>
            <a:r>
              <a:rPr lang="de-DE" sz="1000" smtClean="0">
                <a:latin typeface="Arial Narrow" pitchFamily="34" charset="0"/>
              </a:rPr>
              <a:t> oder einen </a:t>
            </a:r>
            <a:r>
              <a:rPr lang="de-DE" sz="1000" b="1" smtClean="0">
                <a:latin typeface="Arial Narrow" pitchFamily="34" charset="0"/>
              </a:rPr>
              <a:t>unsachlichen Vorspann</a:t>
            </a:r>
            <a:r>
              <a:rPr lang="de-DE" sz="1000" smtClean="0">
                <a:latin typeface="Arial Narrow" pitchFamily="34" charset="0"/>
              </a:rPr>
              <a:t> für wirtschaftliche Eigeninteressen handele. </a:t>
            </a:r>
          </a:p>
          <a:p>
            <a:pPr marL="228600" indent="-228600" eaLnBrk="1" hangingPunct="1">
              <a:buFont typeface="Wingdings" pitchFamily="2" charset="2"/>
              <a:buNone/>
            </a:pPr>
            <a:r>
              <a:rPr lang="de-DE" sz="1000" smtClean="0">
                <a:latin typeface="Arial Narrow" pitchFamily="34" charset="0"/>
              </a:rPr>
              <a:t>Das BVerfGE hat dem das Grundrecht von Meinungs- und Pressefreiheit entgegen gehalten und insbesondere die Benetton-Werbung für zulässig erachtet. Nach Auffassung des BVerfG umfasst Meinungsfreiheit auch die kommerzielle Meinungsäußerung. </a:t>
            </a:r>
          </a:p>
          <a:p>
            <a:pPr marL="228600" indent="-228600" eaLnBrk="1" hangingPunct="1">
              <a:buFont typeface="Wingdings" pitchFamily="2" charset="2"/>
              <a:buNone/>
            </a:pPr>
            <a:r>
              <a:rPr lang="de-DE" sz="1000" b="1" smtClean="0">
                <a:latin typeface="Arial Narrow" pitchFamily="34" charset="0"/>
              </a:rPr>
              <a:t>Eine Einschränkung sei nur dann zu machen, wenn von der Schockwerbung eine Gefahr ausgehe.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p:txBody>
          <a:bodyPr/>
          <a:lstStyle/>
          <a:p>
            <a:pPr>
              <a:defRPr/>
            </a:pPr>
            <a:fld id="{CFD3CC36-3C2B-4220-8D31-24A8F8D4E1E7}" type="datetime1">
              <a:rPr lang="de-DE" smtClean="0"/>
              <a:pPr>
                <a:defRPr/>
              </a:pPr>
              <a:t>21.04.2010</a:t>
            </a:fld>
            <a:endParaRPr lang="de-DE" smtClean="0"/>
          </a:p>
        </p:txBody>
      </p:sp>
      <p:sp>
        <p:nvSpPr>
          <p:cNvPr id="27651" name="Rectangle 7"/>
          <p:cNvSpPr>
            <a:spLocks noGrp="1" noChangeArrowheads="1"/>
          </p:cNvSpPr>
          <p:nvPr>
            <p:ph type="sldNum" sz="quarter" idx="5"/>
          </p:nvPr>
        </p:nvSpPr>
        <p:spPr/>
        <p:txBody>
          <a:bodyPr/>
          <a:lstStyle/>
          <a:p>
            <a:pPr>
              <a:defRPr/>
            </a:pPr>
            <a:fld id="{2590E7FC-6CD3-4C13-93B6-C8E14F6A1704}" type="slidenum">
              <a:rPr lang="de-DE" smtClean="0"/>
              <a:pPr>
                <a:defRPr/>
              </a:pPr>
              <a:t>11</a:t>
            </a:fld>
            <a:endParaRPr lang="de-DE" smtClean="0"/>
          </a:p>
        </p:txBody>
      </p:sp>
      <p:sp>
        <p:nvSpPr>
          <p:cNvPr id="27652" name="Rectangle 2"/>
          <p:cNvSpPr>
            <a:spLocks noGrp="1" noRot="1" noChangeAspect="1" noChangeArrowheads="1" noTextEdit="1"/>
          </p:cNvSpPr>
          <p:nvPr>
            <p:ph type="sldImg"/>
          </p:nvPr>
        </p:nvSpPr>
        <p:spPr>
          <a:solidFill>
            <a:srgbClr val="FFFFFF"/>
          </a:solidFill>
          <a:ln/>
        </p:spPr>
      </p:sp>
      <p:sp>
        <p:nvSpPr>
          <p:cNvPr id="27653"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sz="1000" b="1" smtClean="0">
              <a:latin typeface="Arial Narrow"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p:txBody>
          <a:bodyPr/>
          <a:lstStyle/>
          <a:p>
            <a:pPr>
              <a:defRPr/>
            </a:pPr>
            <a:fld id="{93BB665A-390F-4FF0-AAA1-21450FCE4AE6}" type="datetime1">
              <a:rPr lang="de-DE" smtClean="0"/>
              <a:pPr>
                <a:defRPr/>
              </a:pPr>
              <a:t>21.04.2010</a:t>
            </a:fld>
            <a:endParaRPr lang="de-DE" smtClean="0"/>
          </a:p>
        </p:txBody>
      </p:sp>
      <p:sp>
        <p:nvSpPr>
          <p:cNvPr id="28675" name="Rectangle 7"/>
          <p:cNvSpPr>
            <a:spLocks noGrp="1" noChangeArrowheads="1"/>
          </p:cNvSpPr>
          <p:nvPr>
            <p:ph type="sldNum" sz="quarter" idx="5"/>
          </p:nvPr>
        </p:nvSpPr>
        <p:spPr/>
        <p:txBody>
          <a:bodyPr/>
          <a:lstStyle/>
          <a:p>
            <a:pPr>
              <a:defRPr/>
            </a:pPr>
            <a:fld id="{F84F7D88-F7AE-4817-9AF7-A34F39A8E589}" type="slidenum">
              <a:rPr lang="de-DE" smtClean="0"/>
              <a:pPr>
                <a:defRPr/>
              </a:pPr>
              <a:t>12</a:t>
            </a:fld>
            <a:endParaRPr lang="de-DE" smtClean="0"/>
          </a:p>
        </p:txBody>
      </p:sp>
      <p:sp>
        <p:nvSpPr>
          <p:cNvPr id="28676" name="Rectangle 2"/>
          <p:cNvSpPr>
            <a:spLocks noGrp="1" noRot="1" noChangeAspect="1" noChangeArrowheads="1" noTextEdit="1"/>
          </p:cNvSpPr>
          <p:nvPr>
            <p:ph type="sldImg"/>
          </p:nvPr>
        </p:nvSpPr>
        <p:spPr>
          <a:solidFill>
            <a:srgbClr val="FFFFFF"/>
          </a:solidFill>
          <a:ln/>
        </p:spPr>
      </p:sp>
      <p:sp>
        <p:nvSpPr>
          <p:cNvPr id="2867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de-DE" smtClean="0"/>
              <a:t>§ 4 Ziff. 5 - 11 UWG (Hausaufgabe!)</a:t>
            </a:r>
            <a:br>
              <a:rPr lang="de-DE" smtClean="0"/>
            </a:br>
            <a:endParaRPr lang="de-D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p:txBody>
          <a:bodyPr/>
          <a:lstStyle/>
          <a:p>
            <a:pPr>
              <a:defRPr/>
            </a:pPr>
            <a:fld id="{D5DD4A95-C578-4ECB-9F48-4D0FBB0F155D}" type="datetime1">
              <a:rPr lang="de-DE" smtClean="0"/>
              <a:pPr>
                <a:defRPr/>
              </a:pPr>
              <a:t>21.04.2010</a:t>
            </a:fld>
            <a:endParaRPr lang="de-DE" smtClean="0"/>
          </a:p>
        </p:txBody>
      </p:sp>
      <p:sp>
        <p:nvSpPr>
          <p:cNvPr id="29699" name="Rectangle 7"/>
          <p:cNvSpPr>
            <a:spLocks noGrp="1" noChangeArrowheads="1"/>
          </p:cNvSpPr>
          <p:nvPr>
            <p:ph type="sldNum" sz="quarter" idx="5"/>
          </p:nvPr>
        </p:nvSpPr>
        <p:spPr/>
        <p:txBody>
          <a:bodyPr/>
          <a:lstStyle/>
          <a:p>
            <a:pPr>
              <a:defRPr/>
            </a:pPr>
            <a:fld id="{E3A9BF1F-0E0E-4D3F-BA28-398AC947EB4E}" type="slidenum">
              <a:rPr lang="de-DE" smtClean="0"/>
              <a:pPr>
                <a:defRPr/>
              </a:pPr>
              <a:t>13</a:t>
            </a:fld>
            <a:endParaRPr lang="de-DE" smtClean="0"/>
          </a:p>
        </p:txBody>
      </p:sp>
      <p:sp>
        <p:nvSpPr>
          <p:cNvPr id="29700" name="Rectangle 2"/>
          <p:cNvSpPr>
            <a:spLocks noGrp="1" noRot="1" noChangeAspect="1" noChangeArrowheads="1" noTextEdit="1"/>
          </p:cNvSpPr>
          <p:nvPr>
            <p:ph type="sldImg"/>
          </p:nvPr>
        </p:nvSpPr>
        <p:spPr>
          <a:solidFill>
            <a:srgbClr val="FFFFFF"/>
          </a:solidFill>
          <a:ln/>
        </p:spPr>
      </p:sp>
      <p:sp>
        <p:nvSpPr>
          <p:cNvPr id="29701"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de-DE" smtClean="0"/>
              <a:t>§ 4 Ziff. 5 - 11 UWG (Hausaufgabe!)</a:t>
            </a:r>
            <a:br>
              <a:rPr lang="de-DE" smtClean="0"/>
            </a:br>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p:txBody>
          <a:bodyPr/>
          <a:lstStyle/>
          <a:p>
            <a:pPr>
              <a:defRPr/>
            </a:pPr>
            <a:fld id="{EF5EA846-28C7-41C2-9F04-E0520C2638E5}" type="datetime1">
              <a:rPr lang="de-DE" smtClean="0"/>
              <a:pPr>
                <a:defRPr/>
              </a:pPr>
              <a:t>21.04.2010</a:t>
            </a:fld>
            <a:endParaRPr lang="de-DE" smtClean="0"/>
          </a:p>
        </p:txBody>
      </p:sp>
      <p:sp>
        <p:nvSpPr>
          <p:cNvPr id="18435" name="Rectangle 7"/>
          <p:cNvSpPr>
            <a:spLocks noGrp="1" noChangeArrowheads="1"/>
          </p:cNvSpPr>
          <p:nvPr>
            <p:ph type="sldNum" sz="quarter" idx="5"/>
          </p:nvPr>
        </p:nvSpPr>
        <p:spPr/>
        <p:txBody>
          <a:bodyPr/>
          <a:lstStyle/>
          <a:p>
            <a:pPr>
              <a:defRPr/>
            </a:pPr>
            <a:fld id="{ABA13E52-FCE8-47D3-B7C8-120DFFC2423A}" type="slidenum">
              <a:rPr lang="de-DE" smtClean="0"/>
              <a:pPr>
                <a:defRPr/>
              </a:pPr>
              <a:t>2</a:t>
            </a:fld>
            <a:endParaRPr lang="de-DE" smtClean="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p:txBody>
          <a:bodyPr/>
          <a:lstStyle/>
          <a:p>
            <a:pPr>
              <a:defRPr/>
            </a:pPr>
            <a:fld id="{13823814-0E08-4E36-8387-76CC948B119E}" type="datetime1">
              <a:rPr lang="de-DE" smtClean="0"/>
              <a:pPr>
                <a:defRPr/>
              </a:pPr>
              <a:t>21.04.2010</a:t>
            </a:fld>
            <a:endParaRPr lang="de-DE" smtClean="0"/>
          </a:p>
        </p:txBody>
      </p:sp>
      <p:sp>
        <p:nvSpPr>
          <p:cNvPr id="19459" name="Rectangle 7"/>
          <p:cNvSpPr>
            <a:spLocks noGrp="1" noChangeArrowheads="1"/>
          </p:cNvSpPr>
          <p:nvPr>
            <p:ph type="sldNum" sz="quarter" idx="5"/>
          </p:nvPr>
        </p:nvSpPr>
        <p:spPr/>
        <p:txBody>
          <a:bodyPr/>
          <a:lstStyle/>
          <a:p>
            <a:pPr>
              <a:defRPr/>
            </a:pPr>
            <a:fld id="{2C009321-8691-4CAC-B5FF-C043FC5AD239}" type="slidenum">
              <a:rPr lang="de-DE" smtClean="0"/>
              <a:pPr>
                <a:defRPr/>
              </a:pPr>
              <a:t>3</a:t>
            </a:fld>
            <a:endParaRPr lang="de-DE" smtClean="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ln/>
        </p:spPr>
        <p:txBody>
          <a:bodyPr/>
          <a:lstStyle/>
          <a:p>
            <a:pPr eaLnBrk="1" hangingPunct="1"/>
            <a:r>
              <a:rPr lang="de-DE" smtClean="0"/>
              <a:t>Zu I: Zulässig ist Werbung, wenn </a:t>
            </a:r>
          </a:p>
          <a:p>
            <a:pPr lvl="1" eaLnBrk="1" hangingPunct="1"/>
            <a:r>
              <a:rPr lang="de-DE" smtClean="0"/>
              <a:t>Keine Bezüge auf Mitbewerber : Spalt schaltet den Schmerz ab</a:t>
            </a:r>
          </a:p>
          <a:p>
            <a:pPr lvl="1" eaLnBrk="1" hangingPunct="1"/>
            <a:r>
              <a:rPr lang="de-DE" smtClean="0"/>
              <a:t>Kein Vergleich mit anderem Produkt – „das beste Persil, das es je gab.“</a:t>
            </a:r>
          </a:p>
          <a:p>
            <a:pPr lvl="1" eaLnBrk="1" hangingPunct="1"/>
            <a:r>
              <a:rPr lang="de-DE" smtClean="0"/>
              <a:t>Nur bloße Appelle: „Kauf den Fisch beim Spezialisten, Nordsee“</a:t>
            </a:r>
          </a:p>
          <a:p>
            <a:pPr lvl="1" eaLnBrk="1" hangingPunct="1"/>
            <a:r>
              <a:rPr lang="de-DE" smtClean="0"/>
              <a:t>Bloße Werbefloskeln: „Wir machen den Weg frei- Volksbanken“</a:t>
            </a:r>
          </a:p>
          <a:p>
            <a:pPr eaLnBrk="1" hangingPunct="1"/>
            <a:r>
              <a:rPr lang="de-DE" smtClean="0"/>
              <a:t>Zu II. </a:t>
            </a:r>
          </a:p>
          <a:p>
            <a:pPr eaLnBrk="1" hangingPunct="1"/>
            <a:endParaRPr 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p:txBody>
          <a:bodyPr/>
          <a:lstStyle/>
          <a:p>
            <a:pPr>
              <a:defRPr/>
            </a:pPr>
            <a:fld id="{B2A027E1-D0F7-4D19-A45B-60A1B4CB527B}" type="datetime1">
              <a:rPr lang="de-DE" smtClean="0"/>
              <a:pPr>
                <a:defRPr/>
              </a:pPr>
              <a:t>21.04.2010</a:t>
            </a:fld>
            <a:endParaRPr lang="de-DE" smtClean="0"/>
          </a:p>
        </p:txBody>
      </p:sp>
      <p:sp>
        <p:nvSpPr>
          <p:cNvPr id="20483" name="Rectangle 7"/>
          <p:cNvSpPr>
            <a:spLocks noGrp="1" noChangeArrowheads="1"/>
          </p:cNvSpPr>
          <p:nvPr>
            <p:ph type="sldNum" sz="quarter" idx="5"/>
          </p:nvPr>
        </p:nvSpPr>
        <p:spPr/>
        <p:txBody>
          <a:bodyPr/>
          <a:lstStyle/>
          <a:p>
            <a:pPr>
              <a:defRPr/>
            </a:pPr>
            <a:fld id="{664C9490-B0B0-4272-A32C-36D956D839B2}" type="slidenum">
              <a:rPr lang="de-DE" smtClean="0"/>
              <a:pPr>
                <a:defRPr/>
              </a:pPr>
              <a:t>4</a:t>
            </a:fld>
            <a:endParaRPr lang="de-DE" smtClean="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pPr eaLnBrk="1" hangingPunct="1"/>
            <a:r>
              <a:rPr lang="de-DE" smtClean="0"/>
              <a:t>Zu I: Zulässig ist Werbung, wenn </a:t>
            </a:r>
          </a:p>
          <a:p>
            <a:pPr lvl="1" eaLnBrk="1" hangingPunct="1"/>
            <a:r>
              <a:rPr lang="de-DE" smtClean="0"/>
              <a:t>Keine Bezüge auf Mitbewerber : Spalt schaltet den Schmerz ab</a:t>
            </a:r>
          </a:p>
          <a:p>
            <a:pPr lvl="1" eaLnBrk="1" hangingPunct="1"/>
            <a:r>
              <a:rPr lang="de-DE" smtClean="0"/>
              <a:t>Kein Vergleich mit anderem Produkt – „das beste Persil, das es je gab.“</a:t>
            </a:r>
          </a:p>
          <a:p>
            <a:pPr lvl="1" eaLnBrk="1" hangingPunct="1"/>
            <a:r>
              <a:rPr lang="de-DE" smtClean="0"/>
              <a:t>Nur bloße Appelle: „Kauf den Fisch beim Spezialisten, Nordsee“</a:t>
            </a:r>
          </a:p>
          <a:p>
            <a:pPr lvl="1" eaLnBrk="1" hangingPunct="1"/>
            <a:r>
              <a:rPr lang="de-DE" smtClean="0"/>
              <a:t>Bloße Werbefloskeln: „Wir machen den Weg frei- Volksbanken“</a:t>
            </a:r>
          </a:p>
          <a:p>
            <a:pPr eaLnBrk="1" hangingPunct="1"/>
            <a:r>
              <a:rPr lang="de-DE" smtClean="0"/>
              <a:t>Zu II. </a:t>
            </a:r>
          </a:p>
          <a:p>
            <a:pPr eaLnBrk="1" hangingPunct="1"/>
            <a:endParaRPr 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dt" sz="quarter" idx="1"/>
          </p:nvPr>
        </p:nvSpPr>
        <p:spPr/>
        <p:txBody>
          <a:bodyPr/>
          <a:lstStyle/>
          <a:p>
            <a:pPr>
              <a:defRPr/>
            </a:pPr>
            <a:fld id="{80A0CC71-7546-4A90-9995-E2333E9F39F2}" type="datetime1">
              <a:rPr lang="de-DE" smtClean="0"/>
              <a:pPr>
                <a:defRPr/>
              </a:pPr>
              <a:t>21.04.2010</a:t>
            </a:fld>
            <a:endParaRPr lang="de-DE" smtClean="0"/>
          </a:p>
        </p:txBody>
      </p:sp>
      <p:sp>
        <p:nvSpPr>
          <p:cNvPr id="21507" name="Rectangle 7"/>
          <p:cNvSpPr>
            <a:spLocks noGrp="1" noChangeArrowheads="1"/>
          </p:cNvSpPr>
          <p:nvPr>
            <p:ph type="sldNum" sz="quarter" idx="5"/>
          </p:nvPr>
        </p:nvSpPr>
        <p:spPr/>
        <p:txBody>
          <a:bodyPr/>
          <a:lstStyle/>
          <a:p>
            <a:pPr>
              <a:defRPr/>
            </a:pPr>
            <a:fld id="{7302B95F-4C11-4F20-ABF5-CEAC5A45FDAC}" type="slidenum">
              <a:rPr lang="de-DE" smtClean="0"/>
              <a:pPr>
                <a:defRPr/>
              </a:pPr>
              <a:t>5</a:t>
            </a:fld>
            <a:endParaRPr lang="de-DE" smtClean="0"/>
          </a:p>
        </p:txBody>
      </p:sp>
      <p:sp>
        <p:nvSpPr>
          <p:cNvPr id="21508" name="Rectangle 2"/>
          <p:cNvSpPr>
            <a:spLocks noGrp="1" noRot="1" noChangeAspect="1" noChangeArrowheads="1" noTextEdit="1"/>
          </p:cNvSpPr>
          <p:nvPr>
            <p:ph type="sldImg"/>
          </p:nvPr>
        </p:nvSpPr>
        <p:spPr>
          <a:solidFill>
            <a:srgbClr val="FFFFFF"/>
          </a:solidFill>
          <a:ln/>
        </p:spPr>
      </p:sp>
      <p:sp>
        <p:nvSpPr>
          <p:cNvPr id="21509"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p:txBody>
          <a:bodyPr/>
          <a:lstStyle/>
          <a:p>
            <a:pPr>
              <a:defRPr/>
            </a:pPr>
            <a:fld id="{CFC89FA1-3FE0-4AEF-AD63-7FC9DC75569D}" type="datetime1">
              <a:rPr lang="de-DE" smtClean="0"/>
              <a:pPr>
                <a:defRPr/>
              </a:pPr>
              <a:t>21.04.2010</a:t>
            </a:fld>
            <a:endParaRPr lang="de-DE" smtClean="0"/>
          </a:p>
        </p:txBody>
      </p:sp>
      <p:sp>
        <p:nvSpPr>
          <p:cNvPr id="22531" name="Rectangle 7"/>
          <p:cNvSpPr>
            <a:spLocks noGrp="1" noChangeArrowheads="1"/>
          </p:cNvSpPr>
          <p:nvPr>
            <p:ph type="sldNum" sz="quarter" idx="5"/>
          </p:nvPr>
        </p:nvSpPr>
        <p:spPr/>
        <p:txBody>
          <a:bodyPr/>
          <a:lstStyle/>
          <a:p>
            <a:pPr>
              <a:defRPr/>
            </a:pPr>
            <a:fld id="{43F04BAC-22BE-4339-BC52-8E4981F83ADB}" type="slidenum">
              <a:rPr lang="de-DE" smtClean="0"/>
              <a:pPr>
                <a:defRPr/>
              </a:pPr>
              <a:t>6</a:t>
            </a:fld>
            <a:endParaRPr lang="de-DE" smtClean="0"/>
          </a:p>
        </p:txBody>
      </p:sp>
      <p:sp>
        <p:nvSpPr>
          <p:cNvPr id="22532" name="Rectangle 2"/>
          <p:cNvSpPr>
            <a:spLocks noGrp="1" noRot="1" noChangeAspect="1" noChangeArrowheads="1" noTextEdit="1"/>
          </p:cNvSpPr>
          <p:nvPr>
            <p:ph type="sldImg"/>
          </p:nvPr>
        </p:nvSpPr>
        <p:spPr>
          <a:solidFill>
            <a:srgbClr val="FFFFFF"/>
          </a:solidFill>
          <a:ln/>
        </p:spPr>
      </p:sp>
      <p:sp>
        <p:nvSpPr>
          <p:cNvPr id="22533"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de-DE" sz="1000" smtClean="0">
                <a:latin typeface="Arial Narrow" pitchFamily="34" charset="0"/>
              </a:rPr>
              <a:t>Zu Ziffer 5 (§ 6 Abs. 2 Nr. 5) Brillenfall: In einer mittelgroßen Stadt bildet sich eine Leistungsgemeinschaft von 10 Optikern. N eröffnet ebenfalls, tritt jedoch der Leistungsgemeinschaft nicht bei und bewirbt 6 Wochen lang massiv mit besonders preisgünstigen Brillen und Qualität. Daraufhin bewerben die Optiker (O) nunmehr mit dem Sloagan: „Bei uns hat Qualität auch Stil.“ (Fall 30: S. 316 Eisenmann/Jautz)</a:t>
            </a:r>
          </a:p>
          <a:p>
            <a:pPr eaLnBrk="1" hangingPunct="1"/>
            <a:r>
              <a:rPr lang="de-DE" sz="1000" smtClean="0">
                <a:latin typeface="Arial Narrow" pitchFamily="34" charset="0"/>
              </a:rPr>
              <a:t>N könnte gegen O Anspruch auf Unterlassung gemäß § 6 Abs. 2 Nr. 5, 6 Abs. 1, 3, 8 Abs. 3 UWG haben. </a:t>
            </a:r>
          </a:p>
          <a:p>
            <a:pPr eaLnBrk="1" hangingPunct="1"/>
            <a:r>
              <a:rPr lang="de-DE" sz="1000" smtClean="0">
                <a:latin typeface="Arial Narrow" pitchFamily="34" charset="0"/>
              </a:rPr>
              <a:t>Die Werbung der O ist Wettbewerbshandlung im Sinne des § 2 I Nr. 1 UWG.</a:t>
            </a:r>
          </a:p>
          <a:p>
            <a:pPr eaLnBrk="1" hangingPunct="1"/>
            <a:r>
              <a:rPr lang="de-DE" sz="1000" smtClean="0">
                <a:latin typeface="Arial Narrow" pitchFamily="34" charset="0"/>
              </a:rPr>
              <a:t>Fraglich ist jedoch, ob es sich bei der Werbung um vergleichende Werbung im Sinne des § 6 Abs. 1 UWG handelt. </a:t>
            </a:r>
          </a:p>
          <a:p>
            <a:pPr eaLnBrk="1" hangingPunct="1"/>
            <a:r>
              <a:rPr lang="de-DE" sz="1000" smtClean="0">
                <a:latin typeface="Arial Narrow" pitchFamily="34" charset="0"/>
              </a:rPr>
              <a:t>Gemäß § 6 Abs. 1 UWG liegt vergleichende Werbung nur dann vor, wenn die Werbung, die Produkte des Mitbewerbers oder den Mitbewerber erkennen lässt bzw. erkennbar macht. N ist zwar nicht unmittelbar genannt. Jedoch besteht zwischen dem Inserat des N und dem Inserat der O ein unmittbarer zeitlicher Zusammenhang. Ein nicht unerheblicher Teil des angesprochenen Verkehrskreises wird die Werbung der O als Gegenreklame gegenüber der Werbung des N identifizieren. Damit ist N konkret erkennbar. Vergleichende Werbung ist gegeben. </a:t>
            </a:r>
          </a:p>
          <a:p>
            <a:pPr eaLnBrk="1" hangingPunct="1"/>
            <a:r>
              <a:rPr lang="de-DE" sz="1000" smtClean="0">
                <a:latin typeface="Arial Narrow" pitchFamily="34" charset="0"/>
              </a:rPr>
              <a:t>Die Werbung müsste jedoch darüber hinaus auch herabsetzend oder verunglimpfend sein und gleichzeitig im Sinne des § 6 Abs. 2 Nr. 2 UWG Eigenschaften vergleichen. </a:t>
            </a:r>
          </a:p>
          <a:p>
            <a:pPr eaLnBrk="1" hangingPunct="1"/>
            <a:r>
              <a:rPr lang="de-DE" sz="1000" smtClean="0">
                <a:latin typeface="Arial Narrow" pitchFamily="34" charset="0"/>
              </a:rPr>
              <a:t>Offensichtlich ist keine der Beiden Tatbestandsmerkmale erfüllt. Durch die Werbung der O werden den Lesern keine Einzelheiten mitgeteilt. Jedoch ist auch zu berücksichtigen, dass die allgemeine Behauptung „bei uns hat Qualität auch Stil“ bei dem Umworbenen den Eindruck erweckt, die von N angebotenen Brillen hätten KEINEN Stil. </a:t>
            </a:r>
          </a:p>
          <a:p>
            <a:pPr eaLnBrk="1" hangingPunct="1"/>
            <a:r>
              <a:rPr lang="de-DE" sz="1000" smtClean="0">
                <a:latin typeface="Arial Narrow" pitchFamily="34" charset="0"/>
              </a:rPr>
              <a:t>Hierin ist eine pauschale Abqualifizierung des N zu sehen. Dies muss um so mehr vor dem Hintergrund gelten, als dass der Stil der Brille gerade ein wesentliches Merkmal von Brillen ist. </a:t>
            </a:r>
          </a:p>
          <a:p>
            <a:pPr eaLnBrk="1" hangingPunct="1"/>
            <a:r>
              <a:rPr lang="de-DE" sz="1000" smtClean="0">
                <a:latin typeface="Arial Narrow" pitchFamily="34" charset="0"/>
              </a:rPr>
              <a:t>Die Voraussetzungen des § 6 Abs. 2 Nr. 5 liegen vor. Der Unterlassungsanspruch ist begründet. § 3 UWG stellt hier kein Problem dar.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dt" sz="quarter" idx="1"/>
          </p:nvPr>
        </p:nvSpPr>
        <p:spPr/>
        <p:txBody>
          <a:bodyPr/>
          <a:lstStyle/>
          <a:p>
            <a:pPr>
              <a:defRPr/>
            </a:pPr>
            <a:fld id="{9470B4BF-C179-474F-81B4-E69757E171F7}" type="datetime1">
              <a:rPr lang="de-DE" smtClean="0"/>
              <a:pPr>
                <a:defRPr/>
              </a:pPr>
              <a:t>21.04.2010</a:t>
            </a:fld>
            <a:endParaRPr lang="de-DE" smtClean="0"/>
          </a:p>
        </p:txBody>
      </p:sp>
      <p:sp>
        <p:nvSpPr>
          <p:cNvPr id="23555" name="Rectangle 7"/>
          <p:cNvSpPr>
            <a:spLocks noGrp="1" noChangeArrowheads="1"/>
          </p:cNvSpPr>
          <p:nvPr>
            <p:ph type="sldNum" sz="quarter" idx="5"/>
          </p:nvPr>
        </p:nvSpPr>
        <p:spPr/>
        <p:txBody>
          <a:bodyPr/>
          <a:lstStyle/>
          <a:p>
            <a:pPr>
              <a:defRPr/>
            </a:pPr>
            <a:fld id="{B4360FAE-B188-433F-ADDA-61343AAA5039}" type="slidenum">
              <a:rPr lang="de-DE" smtClean="0"/>
              <a:pPr>
                <a:defRPr/>
              </a:pPr>
              <a:t>7</a:t>
            </a:fld>
            <a:endParaRPr lang="de-DE" smtClean="0"/>
          </a:p>
        </p:txBody>
      </p:sp>
      <p:sp>
        <p:nvSpPr>
          <p:cNvPr id="23556" name="Rectangle 2"/>
          <p:cNvSpPr>
            <a:spLocks noGrp="1" noRot="1" noChangeAspect="1" noChangeArrowheads="1" noTextEdit="1"/>
          </p:cNvSpPr>
          <p:nvPr>
            <p:ph type="sldImg"/>
          </p:nvPr>
        </p:nvSpPr>
        <p:spPr>
          <a:solidFill>
            <a:srgbClr val="FFFFFF"/>
          </a:solidFill>
          <a:ln/>
        </p:spPr>
      </p:sp>
      <p:sp>
        <p:nvSpPr>
          <p:cNvPr id="2355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de-DE" sz="1000" smtClean="0">
                <a:latin typeface="Arial Narrow" pitchFamily="34" charset="0"/>
              </a:rPr>
              <a:t>„Anzapfen“ bezeichnet einen Vorgang zwischen Herstellern und/oder Händlern und/oder Lieferanten. Der eine verlangt vom anderen eine kostenlose Zusatzleistung im Hinblick auf die Fortsetzung der geschäftlichen Beziehung. </a:t>
            </a:r>
          </a:p>
          <a:p>
            <a:pPr eaLnBrk="1" hangingPunct="1"/>
            <a:r>
              <a:rPr lang="de-DE" sz="1000" i="1" smtClean="0">
                <a:latin typeface="Arial Narrow" pitchFamily="34" charset="0"/>
              </a:rPr>
              <a:t>Fall:</a:t>
            </a:r>
          </a:p>
          <a:p>
            <a:pPr eaLnBrk="1" hangingPunct="1"/>
            <a:r>
              <a:rPr lang="de-DE" sz="1000" smtClean="0">
                <a:latin typeface="Arial Narrow" pitchFamily="34" charset="0"/>
              </a:rPr>
              <a:t>Der Werkzeughersteller und Händler W (Jahresumsatz ca. 5 Mrd. €, 50.000 Mitarbeiter) feierte sein 50-jähriges Firmenjubiläum. Aus diesem Anlass fand ein großes Fest in einer Konzerthalle statt, zu dem 2.000 Gäste geladen waren. </a:t>
            </a:r>
          </a:p>
          <a:p>
            <a:pPr eaLnBrk="1" hangingPunct="1"/>
            <a:r>
              <a:rPr lang="de-DE" sz="1000" smtClean="0">
                <a:latin typeface="Arial Narrow" pitchFamily="34" charset="0"/>
              </a:rPr>
              <a:t>Zur Finanzierung der Jubiläumsaktivitäten verschickt die Firma ein Rundschreiben an alle ihre Lieferanten, in welchem sie um einen finanziellen Beitrag („Bonus“) in Höhe von 5 % des Jahresumsatzes des jeweiligen Lieferanten bittet. </a:t>
            </a:r>
          </a:p>
          <a:p>
            <a:pPr eaLnBrk="1" hangingPunct="1"/>
            <a:r>
              <a:rPr lang="de-DE" sz="1000" smtClean="0">
                <a:latin typeface="Arial Narrow" pitchFamily="34" charset="0"/>
              </a:rPr>
              <a:t>In dem Rundschreiben heißt es u.a, dass die Lieferanten der langjährigen Partnerschaft mit der Firma W viel zu verdanken hätten und mit der Leistung des Beitrags die Geschäftsbeziehung weiter „festigen“ könnten. Ein Teil des Geldes fließe in die Neuauflage der Produktkataloge, wodurch es wieder den Lieferanten zukomme. </a:t>
            </a:r>
          </a:p>
          <a:p>
            <a:pPr eaLnBrk="1" hangingPunct="1"/>
            <a:r>
              <a:rPr lang="de-DE" sz="1000" smtClean="0">
                <a:latin typeface="Arial Narrow" pitchFamily="34" charset="0"/>
              </a:rPr>
              <a:t>Lösung </a:t>
            </a:r>
          </a:p>
          <a:p>
            <a:pPr eaLnBrk="1" hangingPunct="1"/>
            <a:r>
              <a:rPr lang="de-DE" sz="1000" smtClean="0">
                <a:latin typeface="Arial Narrow" pitchFamily="34" charset="0"/>
              </a:rPr>
              <a:t>§ 4 Ziff. 1?</a:t>
            </a:r>
          </a:p>
          <a:p>
            <a:pPr eaLnBrk="1" hangingPunct="1"/>
            <a:r>
              <a:rPr lang="de-DE" sz="1000" smtClean="0">
                <a:latin typeface="Arial Narrow" pitchFamily="34" charset="0"/>
              </a:rPr>
              <a:t>Wettbewerbshandlung (+)</a:t>
            </a:r>
          </a:p>
          <a:p>
            <a:pPr eaLnBrk="1" hangingPunct="1"/>
            <a:r>
              <a:rPr lang="de-DE" sz="1000" smtClean="0">
                <a:latin typeface="Arial Narrow" pitchFamily="34" charset="0"/>
              </a:rPr>
              <a:t>Die als „Bitte“ formulierte Anfrage ist als Ausübung von Druck zu qualifizieren. </a:t>
            </a:r>
            <a:r>
              <a:rPr lang="de-DE" sz="1000" smtClean="0">
                <a:latin typeface="Arial Narrow" pitchFamily="34" charset="0"/>
                <a:sym typeface="Wingdings" pitchFamily="2" charset="2"/>
              </a:rPr>
              <a:t> gilt auch für Rabattverlangen, Eintrittsgeld, Zuschüsse o.ä.) </a:t>
            </a:r>
          </a:p>
          <a:p>
            <a:pPr eaLnBrk="1" hangingPunct="1"/>
            <a:r>
              <a:rPr lang="de-DE" sz="1000" smtClean="0">
                <a:latin typeface="Arial Narrow" pitchFamily="34" charset="0"/>
                <a:sym typeface="Wingdings" pitchFamily="2" charset="2"/>
              </a:rPr>
              <a:t>Bei dem hier vorliegenden „Anzapfen“ werden Lieferanten mehr oder weniger deutlich gravierende Nachteile angedroht, falls sie der Forderung nicht nachkommen. Es handelt sich um einen </a:t>
            </a:r>
            <a:r>
              <a:rPr lang="de-DE" sz="1000" b="1" smtClean="0">
                <a:latin typeface="Arial Narrow" pitchFamily="34" charset="0"/>
                <a:sym typeface="Wingdings" pitchFamily="2" charset="2"/>
              </a:rPr>
              <a:t>Missbrauch der Nachfragemacht.</a:t>
            </a:r>
            <a:r>
              <a:rPr lang="de-DE" sz="1000" smtClean="0">
                <a:latin typeface="Arial Narrow" pitchFamily="34" charset="0"/>
                <a:sym typeface="Wingdings" pitchFamily="2" charset="2"/>
              </a:rPr>
              <a:t>  </a:t>
            </a:r>
          </a:p>
          <a:p>
            <a:pPr eaLnBrk="1" hangingPunct="1"/>
            <a:r>
              <a:rPr lang="de-DE" sz="1000" b="1" smtClean="0">
                <a:latin typeface="Arial Narrow" pitchFamily="34" charset="0"/>
                <a:sym typeface="Wingdings" pitchFamily="2" charset="2"/>
              </a:rPr>
              <a:t>Es liegt wegen der Beeinträchtigung der Absatztätigkeit gleichzeitig § 4 Nr. 10 UWG vor. </a:t>
            </a:r>
            <a:endParaRPr lang="de-DE" sz="1000" b="1" smtClean="0">
              <a:latin typeface="Arial Narrow"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p:txBody>
          <a:bodyPr/>
          <a:lstStyle/>
          <a:p>
            <a:pPr>
              <a:defRPr/>
            </a:pPr>
            <a:fld id="{8D139B45-4567-4090-84F0-45D201633B1E}" type="datetime1">
              <a:rPr lang="de-DE" smtClean="0"/>
              <a:pPr>
                <a:defRPr/>
              </a:pPr>
              <a:t>21.04.2010</a:t>
            </a:fld>
            <a:endParaRPr lang="de-DE" smtClean="0"/>
          </a:p>
        </p:txBody>
      </p:sp>
      <p:sp>
        <p:nvSpPr>
          <p:cNvPr id="24579" name="Rectangle 7"/>
          <p:cNvSpPr>
            <a:spLocks noGrp="1" noChangeArrowheads="1"/>
          </p:cNvSpPr>
          <p:nvPr>
            <p:ph type="sldNum" sz="quarter" idx="5"/>
          </p:nvPr>
        </p:nvSpPr>
        <p:spPr/>
        <p:txBody>
          <a:bodyPr/>
          <a:lstStyle/>
          <a:p>
            <a:pPr>
              <a:defRPr/>
            </a:pPr>
            <a:fld id="{F80C5F99-A2DF-495D-84D3-C111D7AB0B83}" type="slidenum">
              <a:rPr lang="de-DE" smtClean="0"/>
              <a:pPr>
                <a:defRPr/>
              </a:pPr>
              <a:t>8</a:t>
            </a:fld>
            <a:endParaRPr lang="de-DE" smtClean="0"/>
          </a:p>
        </p:txBody>
      </p:sp>
      <p:sp>
        <p:nvSpPr>
          <p:cNvPr id="24580" name="Rectangle 2"/>
          <p:cNvSpPr>
            <a:spLocks noGrp="1" noRot="1" noChangeAspect="1" noChangeArrowheads="1" noTextEdit="1"/>
          </p:cNvSpPr>
          <p:nvPr>
            <p:ph type="sldImg"/>
          </p:nvPr>
        </p:nvSpPr>
        <p:spPr>
          <a:solidFill>
            <a:srgbClr val="FFFFFF"/>
          </a:solidFill>
          <a:ln/>
        </p:spPr>
      </p:sp>
      <p:sp>
        <p:nvSpPr>
          <p:cNvPr id="24581"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de-DE" sz="1000" b="1" smtClean="0">
                <a:latin typeface="Arial Narrow" pitchFamily="34" charset="0"/>
              </a:rPr>
              <a:t>Für unzulässig erklärt wurden: </a:t>
            </a:r>
          </a:p>
          <a:p>
            <a:pPr eaLnBrk="1" hangingPunct="1">
              <a:buFont typeface="Wingdings" pitchFamily="2" charset="2"/>
              <a:buChar char="Ø"/>
            </a:pPr>
            <a:r>
              <a:rPr lang="de-DE" sz="1000" b="1" smtClean="0">
                <a:latin typeface="Arial Narrow" pitchFamily="34" charset="0"/>
              </a:rPr>
              <a:t>Gutscheine für Boutique-Täschchen, Fahrschulstunde)</a:t>
            </a:r>
          </a:p>
          <a:p>
            <a:pPr eaLnBrk="1" hangingPunct="1">
              <a:buFont typeface="Wingdings" pitchFamily="2" charset="2"/>
              <a:buChar char="Ø"/>
            </a:pPr>
            <a:r>
              <a:rPr lang="de-DE" sz="1000" b="1" smtClean="0">
                <a:latin typeface="Arial Narrow" pitchFamily="34" charset="0"/>
              </a:rPr>
              <a:t>Schreibtischlampen, Autoaptheken, wertvolle Werkzeuge, Dokumentenmappen, Piloten-, Werkzeug, Koffer, Handtaschen (jeweils aus Leder)</a:t>
            </a:r>
          </a:p>
          <a:p>
            <a:pPr eaLnBrk="1" hangingPunct="1">
              <a:buFont typeface="Wingdings" pitchFamily="2" charset="2"/>
              <a:buChar char="Ø"/>
            </a:pPr>
            <a:r>
              <a:rPr lang="de-DE" sz="1000" b="1" smtClean="0">
                <a:latin typeface="Arial Narrow" pitchFamily="34" charset="0"/>
              </a:rPr>
              <a:t>Kostenloses Blutdruckmessen in d. Apotheke</a:t>
            </a:r>
          </a:p>
          <a:p>
            <a:pPr eaLnBrk="1" hangingPunct="1">
              <a:buFont typeface="Wingdings" pitchFamily="2" charset="2"/>
              <a:buChar char="Ø"/>
            </a:pPr>
            <a:r>
              <a:rPr lang="de-DE" sz="1000" b="1" smtClean="0">
                <a:latin typeface="Arial Narrow" pitchFamily="34" charset="0"/>
              </a:rPr>
              <a:t>Kostenloser Hauttest in Apotheke</a:t>
            </a:r>
          </a:p>
          <a:p>
            <a:pPr eaLnBrk="1" hangingPunct="1">
              <a:buFont typeface="Wingdings" pitchFamily="2" charset="2"/>
              <a:buChar char="Ø"/>
            </a:pPr>
            <a:r>
              <a:rPr lang="de-DE" sz="1000" b="1" smtClean="0">
                <a:latin typeface="Arial Narrow" pitchFamily="34" charset="0"/>
              </a:rPr>
              <a:t>Unentgeltliche Kfz-Diagnose</a:t>
            </a:r>
          </a:p>
          <a:p>
            <a:pPr eaLnBrk="1" hangingPunct="1">
              <a:buFont typeface="Wingdings" pitchFamily="2" charset="2"/>
              <a:buChar char="Ø"/>
            </a:pPr>
            <a:endParaRPr lang="de-DE" sz="1000" b="1" smtClean="0">
              <a:latin typeface="Arial Narrow"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p:txBody>
          <a:bodyPr/>
          <a:lstStyle/>
          <a:p>
            <a:pPr>
              <a:defRPr/>
            </a:pPr>
            <a:fld id="{0F109400-DB74-47BC-90B4-2EAC8075BE36}" type="datetime1">
              <a:rPr lang="de-DE" smtClean="0"/>
              <a:pPr>
                <a:defRPr/>
              </a:pPr>
              <a:t>21.04.2010</a:t>
            </a:fld>
            <a:endParaRPr lang="de-DE" smtClean="0"/>
          </a:p>
        </p:txBody>
      </p:sp>
      <p:sp>
        <p:nvSpPr>
          <p:cNvPr id="25603" name="Rectangle 7"/>
          <p:cNvSpPr>
            <a:spLocks noGrp="1" noChangeArrowheads="1"/>
          </p:cNvSpPr>
          <p:nvPr>
            <p:ph type="sldNum" sz="quarter" idx="5"/>
          </p:nvPr>
        </p:nvSpPr>
        <p:spPr/>
        <p:txBody>
          <a:bodyPr/>
          <a:lstStyle/>
          <a:p>
            <a:pPr>
              <a:defRPr/>
            </a:pPr>
            <a:fld id="{2CFABC7F-9206-4317-A260-9AA8C9241CDD}" type="slidenum">
              <a:rPr lang="de-DE" smtClean="0"/>
              <a:pPr>
                <a:defRPr/>
              </a:pPr>
              <a:t>9</a:t>
            </a:fld>
            <a:endParaRPr lang="de-DE" smtClean="0"/>
          </a:p>
        </p:txBody>
      </p:sp>
      <p:sp>
        <p:nvSpPr>
          <p:cNvPr id="25604" name="Rectangle 2"/>
          <p:cNvSpPr>
            <a:spLocks noGrp="1" noRot="1" noChangeAspect="1" noChangeArrowheads="1" noTextEdit="1"/>
          </p:cNvSpPr>
          <p:nvPr>
            <p:ph type="sldImg"/>
          </p:nvPr>
        </p:nvSpPr>
        <p:spPr>
          <a:solidFill>
            <a:srgbClr val="FFFFFF"/>
          </a:solidFill>
          <a:ln/>
        </p:spPr>
      </p:sp>
      <p:sp>
        <p:nvSpPr>
          <p:cNvPr id="25605" name="Rectangle 3"/>
          <p:cNvSpPr>
            <a:spLocks noGrp="1" noChangeArrowheads="1"/>
          </p:cNvSpPr>
          <p:nvPr>
            <p:ph type="body" idx="1"/>
          </p:nvPr>
        </p:nvSpPr>
        <p:spPr>
          <a:solidFill>
            <a:srgbClr val="FFFFFF"/>
          </a:solidFill>
          <a:ln>
            <a:solidFill>
              <a:srgbClr val="000000"/>
            </a:solidFill>
          </a:ln>
        </p:spPr>
        <p:txBody>
          <a:bodyPr/>
          <a:lstStyle/>
          <a:p>
            <a:pPr eaLnBrk="1" hangingPunct="1">
              <a:buFont typeface="Wingdings" pitchFamily="2" charset="2"/>
              <a:buChar char="Ø"/>
            </a:pPr>
            <a:endParaRPr lang="de-DE" sz="1000" b="1" smtClean="0">
              <a:latin typeface="Arial Narrow"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white">
            <a:xfrm>
              <a:off x="0" y="720"/>
              <a:ext cx="5760" cy="864"/>
            </a:xfrm>
            <a:prstGeom prst="rect">
              <a:avLst/>
            </a:prstGeom>
            <a:gradFill rotWithShape="0">
              <a:gsLst>
                <a:gs pos="0">
                  <a:schemeClr val="hlink"/>
                </a:gs>
                <a:gs pos="100000">
                  <a:schemeClr val="bg1"/>
                </a:gs>
              </a:gsLst>
              <a:lin ang="5400000" scaled="1"/>
            </a:gradFill>
            <a:ln w="9525">
              <a:noFill/>
              <a:miter lim="800000"/>
              <a:headEnd/>
              <a:tailEnd/>
            </a:ln>
            <a:effectLst/>
          </p:spPr>
          <p:txBody>
            <a:bodyPr wrap="none" anchor="ctr"/>
            <a:lstStyle/>
            <a:p>
              <a:pPr>
                <a:defRPr/>
              </a:pPr>
              <a:endParaRPr lang="de-DE">
                <a:effectLst>
                  <a:outerShdw blurRad="38100" dist="38100" dir="2700000" algn="tl">
                    <a:srgbClr val="000000">
                      <a:alpha val="43137"/>
                    </a:srgbClr>
                  </a:outerShdw>
                </a:effectLst>
                <a:cs typeface="+mn-cs"/>
              </a:endParaRPr>
            </a:p>
          </p:txBody>
        </p:sp>
        <p:sp>
          <p:nvSpPr>
            <p:cNvPr id="6" name="Rectangle 4"/>
            <p:cNvSpPr>
              <a:spLocks noChangeArrowheads="1"/>
            </p:cNvSpPr>
            <p:nvPr/>
          </p:nvSpPr>
          <p:spPr bwMode="white">
            <a:xfrm>
              <a:off x="0" y="4080"/>
              <a:ext cx="5760" cy="240"/>
            </a:xfrm>
            <a:prstGeom prst="rect">
              <a:avLst/>
            </a:prstGeom>
            <a:gradFill rotWithShape="0">
              <a:gsLst>
                <a:gs pos="0">
                  <a:schemeClr val="bg1"/>
                </a:gs>
                <a:gs pos="100000">
                  <a:schemeClr val="bg2"/>
                </a:gs>
              </a:gsLst>
              <a:lin ang="5400000" scaled="1"/>
            </a:gradFill>
            <a:ln w="9525">
              <a:noFill/>
              <a:miter lim="800000"/>
              <a:headEnd/>
              <a:tailEnd/>
            </a:ln>
            <a:effectLst/>
          </p:spPr>
          <p:txBody>
            <a:bodyPr wrap="none" anchor="ctr"/>
            <a:lstStyle/>
            <a:p>
              <a:pPr>
                <a:defRPr/>
              </a:pPr>
              <a:endParaRPr lang="de-DE">
                <a:effectLst>
                  <a:outerShdw blurRad="38100" dist="38100" dir="2700000" algn="tl">
                    <a:srgbClr val="000000">
                      <a:alpha val="43137"/>
                    </a:srgbClr>
                  </a:outerShdw>
                </a:effectLst>
                <a:cs typeface="+mn-cs"/>
              </a:endParaRPr>
            </a:p>
          </p:txBody>
        </p:sp>
        <p:pic>
          <p:nvPicPr>
            <p:cNvPr id="7" name="Picture 5" descr="D:\FRONTPAGE THEMES\CONSTRUC\URBBANND.PNG"/>
            <p:cNvPicPr>
              <a:picLocks noChangeAspect="1" noChangeArrowheads="1"/>
            </p:cNvPicPr>
            <p:nvPr/>
          </p:nvPicPr>
          <p:blipFill>
            <a:blip r:embed="rId2" cstate="print"/>
            <a:srcRect l="5824" t="8493" r="35922"/>
            <a:stretch>
              <a:fillRect/>
            </a:stretch>
          </p:blipFill>
          <p:spPr bwMode="ltGray">
            <a:xfrm>
              <a:off x="0" y="0"/>
              <a:ext cx="5760" cy="905"/>
            </a:xfrm>
            <a:prstGeom prst="rect">
              <a:avLst/>
            </a:prstGeom>
            <a:noFill/>
            <a:ln w="9525">
              <a:noFill/>
              <a:miter lim="800000"/>
              <a:headEnd/>
              <a:tailEnd/>
            </a:ln>
          </p:spPr>
        </p:pic>
      </p:grpSp>
      <p:sp>
        <p:nvSpPr>
          <p:cNvPr id="173062" name="Rectangle 6"/>
          <p:cNvSpPr>
            <a:spLocks noGrp="1" noChangeArrowheads="1"/>
          </p:cNvSpPr>
          <p:nvPr>
            <p:ph type="ctrTitle"/>
          </p:nvPr>
        </p:nvSpPr>
        <p:spPr>
          <a:xfrm>
            <a:off x="685800" y="2438400"/>
            <a:ext cx="7772400" cy="1143000"/>
          </a:xfrm>
        </p:spPr>
        <p:txBody>
          <a:bodyPr/>
          <a:lstStyle>
            <a:lvl1pPr>
              <a:defRPr/>
            </a:lvl1pPr>
          </a:lstStyle>
          <a:p>
            <a:r>
              <a:rPr lang="de-DE"/>
              <a:t>Klicken Sie, um das Titelformat zu bearbeiten</a:t>
            </a:r>
          </a:p>
        </p:txBody>
      </p:sp>
      <p:sp>
        <p:nvSpPr>
          <p:cNvPr id="173063" name="Rectangle 7"/>
          <p:cNvSpPr>
            <a:spLocks noGrp="1" noChangeArrowheads="1"/>
          </p:cNvSpPr>
          <p:nvPr>
            <p:ph type="subTitle" idx="1"/>
          </p:nvPr>
        </p:nvSpPr>
        <p:spPr>
          <a:xfrm>
            <a:off x="1371600" y="3962400"/>
            <a:ext cx="6400800" cy="1752600"/>
          </a:xfrm>
        </p:spPr>
        <p:txBody>
          <a:bodyPr/>
          <a:lstStyle>
            <a:lvl1pPr marL="0" indent="0" algn="ctr">
              <a:buFont typeface="Wingdings" pitchFamily="2" charset="2"/>
              <a:buNone/>
              <a:defRPr/>
            </a:lvl1pPr>
          </a:lstStyle>
          <a:p>
            <a:r>
              <a:rPr lang="de-DE"/>
              <a:t>Klicken Sie, um das Format des Untertitelmasters zu bearbeiten</a:t>
            </a:r>
          </a:p>
        </p:txBody>
      </p:sp>
      <p:sp>
        <p:nvSpPr>
          <p:cNvPr id="8" name="Rectangle 8"/>
          <p:cNvSpPr>
            <a:spLocks noGrp="1" noChangeArrowheads="1"/>
          </p:cNvSpPr>
          <p:nvPr>
            <p:ph type="dt" sz="half" idx="10"/>
          </p:nvPr>
        </p:nvSpPr>
        <p:spPr>
          <a:xfrm>
            <a:off x="685800" y="6248400"/>
            <a:ext cx="1905000" cy="457200"/>
          </a:xfrm>
        </p:spPr>
        <p:txBody>
          <a:bodyPr/>
          <a:lstStyle>
            <a:lvl1pPr>
              <a:defRPr/>
            </a:lvl1pPr>
          </a:lstStyle>
          <a:p>
            <a:pPr>
              <a:defRPr/>
            </a:pPr>
            <a:fld id="{2ECEB8A3-1440-466B-ACB1-9F7B4451AE3D}" type="datetime1">
              <a:rPr lang="de-DE"/>
              <a:pPr>
                <a:defRPr/>
              </a:pPr>
              <a:t>21.04.2010</a:t>
            </a:fld>
            <a:endParaRPr lang="de-DE"/>
          </a:p>
        </p:txBody>
      </p:sp>
      <p:sp>
        <p:nvSpPr>
          <p:cNvPr id="9" name="Rectangle 9"/>
          <p:cNvSpPr>
            <a:spLocks noGrp="1" noChangeArrowheads="1"/>
          </p:cNvSpPr>
          <p:nvPr>
            <p:ph type="ftr" sz="quarter" idx="11"/>
          </p:nvPr>
        </p:nvSpPr>
        <p:spPr>
          <a:xfrm>
            <a:off x="3124200" y="6248400"/>
            <a:ext cx="2895600" cy="457200"/>
          </a:xfrm>
        </p:spPr>
        <p:txBody>
          <a:bodyPr/>
          <a:lstStyle>
            <a:lvl1pPr>
              <a:defRPr/>
            </a:lvl1pPr>
          </a:lstStyle>
          <a:p>
            <a:pPr>
              <a:defRPr/>
            </a:pPr>
            <a:r>
              <a:rPr lang="de-DE"/>
              <a:t>© RA Michael Hoffmann</a:t>
            </a:r>
          </a:p>
        </p:txBody>
      </p:sp>
      <p:sp>
        <p:nvSpPr>
          <p:cNvPr id="10" name="Rectangle 10"/>
          <p:cNvSpPr>
            <a:spLocks noGrp="1" noChangeArrowheads="1"/>
          </p:cNvSpPr>
          <p:nvPr>
            <p:ph type="sldNum" sz="quarter" idx="12"/>
          </p:nvPr>
        </p:nvSpPr>
        <p:spPr>
          <a:xfrm>
            <a:off x="6553200" y="6248400"/>
            <a:ext cx="1905000" cy="457200"/>
          </a:xfrm>
        </p:spPr>
        <p:txBody>
          <a:bodyPr/>
          <a:lstStyle>
            <a:lvl1pPr>
              <a:defRPr/>
            </a:lvl1pPr>
          </a:lstStyle>
          <a:p>
            <a:pPr>
              <a:defRPr/>
            </a:pPr>
            <a:fld id="{C105397E-DD8E-4D78-BDA1-3C8F44F6648B}" type="slidenum">
              <a:rPr lang="de-DE"/>
              <a:pPr>
                <a:defRPr/>
              </a:pPr>
              <a:t>‹Nr.›</a:t>
            </a:fld>
            <a:endParaRPr lang="de-DE"/>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8"/>
          <p:cNvSpPr>
            <a:spLocks noGrp="1" noChangeArrowheads="1"/>
          </p:cNvSpPr>
          <p:nvPr>
            <p:ph type="dt" sz="half" idx="10"/>
          </p:nvPr>
        </p:nvSpPr>
        <p:spPr>
          <a:ln/>
        </p:spPr>
        <p:txBody>
          <a:bodyPr/>
          <a:lstStyle>
            <a:lvl1pPr>
              <a:defRPr/>
            </a:lvl1pPr>
          </a:lstStyle>
          <a:p>
            <a:pPr>
              <a:defRPr/>
            </a:pPr>
            <a:fld id="{BF455AFC-9630-4D49-AABD-B2E14CCF1E5E}" type="datetime1">
              <a:rPr lang="de-DE"/>
              <a:pPr>
                <a:defRPr/>
              </a:pPr>
              <a:t>21.04.2010</a:t>
            </a:fld>
            <a:endParaRPr lang="de-DE"/>
          </a:p>
        </p:txBody>
      </p:sp>
      <p:sp>
        <p:nvSpPr>
          <p:cNvPr id="5"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6" name="Rectangle 10"/>
          <p:cNvSpPr>
            <a:spLocks noGrp="1" noChangeArrowheads="1"/>
          </p:cNvSpPr>
          <p:nvPr>
            <p:ph type="sldNum" sz="quarter" idx="12"/>
          </p:nvPr>
        </p:nvSpPr>
        <p:spPr>
          <a:ln/>
        </p:spPr>
        <p:txBody>
          <a:bodyPr/>
          <a:lstStyle>
            <a:lvl1pPr>
              <a:defRPr/>
            </a:lvl1pPr>
          </a:lstStyle>
          <a:p>
            <a:pPr>
              <a:defRPr/>
            </a:pPr>
            <a:fld id="{B3A84E1C-61F1-4689-AA42-D6E51683E0BA}" type="slidenum">
              <a:rPr lang="de-DE"/>
              <a:pPr>
                <a:defRPr/>
              </a:pPr>
              <a:t>‹Nr.›</a:t>
            </a:fld>
            <a:endParaRPr lang="de-DE"/>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533400"/>
            <a:ext cx="1943100" cy="55626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533400"/>
            <a:ext cx="5676900" cy="55626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8"/>
          <p:cNvSpPr>
            <a:spLocks noGrp="1" noChangeArrowheads="1"/>
          </p:cNvSpPr>
          <p:nvPr>
            <p:ph type="dt" sz="half" idx="10"/>
          </p:nvPr>
        </p:nvSpPr>
        <p:spPr>
          <a:ln/>
        </p:spPr>
        <p:txBody>
          <a:bodyPr/>
          <a:lstStyle>
            <a:lvl1pPr>
              <a:defRPr/>
            </a:lvl1pPr>
          </a:lstStyle>
          <a:p>
            <a:pPr>
              <a:defRPr/>
            </a:pPr>
            <a:fld id="{92A94C53-1034-483B-9ECE-C74A572AD4DD}" type="datetime1">
              <a:rPr lang="de-DE"/>
              <a:pPr>
                <a:defRPr/>
              </a:pPr>
              <a:t>21.04.2010</a:t>
            </a:fld>
            <a:endParaRPr lang="de-DE"/>
          </a:p>
        </p:txBody>
      </p:sp>
      <p:sp>
        <p:nvSpPr>
          <p:cNvPr id="5"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6" name="Rectangle 10"/>
          <p:cNvSpPr>
            <a:spLocks noGrp="1" noChangeArrowheads="1"/>
          </p:cNvSpPr>
          <p:nvPr>
            <p:ph type="sldNum" sz="quarter" idx="12"/>
          </p:nvPr>
        </p:nvSpPr>
        <p:spPr>
          <a:ln/>
        </p:spPr>
        <p:txBody>
          <a:bodyPr/>
          <a:lstStyle>
            <a:lvl1pPr>
              <a:defRPr/>
            </a:lvl1pPr>
          </a:lstStyle>
          <a:p>
            <a:pPr>
              <a:defRPr/>
            </a:pPr>
            <a:fld id="{E161DAC1-A537-4548-BC2B-44B392479C57}" type="slidenum">
              <a:rPr lang="de-DE"/>
              <a:pPr>
                <a:defRPr/>
              </a:pPr>
              <a:t>‹Nr.›</a:t>
            </a:fld>
            <a:endParaRPr lang="de-DE"/>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8"/>
          <p:cNvSpPr>
            <a:spLocks noGrp="1" noChangeArrowheads="1"/>
          </p:cNvSpPr>
          <p:nvPr>
            <p:ph type="dt" sz="half" idx="10"/>
          </p:nvPr>
        </p:nvSpPr>
        <p:spPr>
          <a:ln/>
        </p:spPr>
        <p:txBody>
          <a:bodyPr/>
          <a:lstStyle>
            <a:lvl1pPr>
              <a:defRPr/>
            </a:lvl1pPr>
          </a:lstStyle>
          <a:p>
            <a:pPr>
              <a:defRPr/>
            </a:pPr>
            <a:fld id="{61834A90-539E-4E63-BBC3-949C7594C3A2}" type="datetime1">
              <a:rPr lang="de-DE"/>
              <a:pPr>
                <a:defRPr/>
              </a:pPr>
              <a:t>21.04.2010</a:t>
            </a:fld>
            <a:endParaRPr lang="de-DE"/>
          </a:p>
        </p:txBody>
      </p:sp>
      <p:sp>
        <p:nvSpPr>
          <p:cNvPr id="5"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6" name="Rectangle 10"/>
          <p:cNvSpPr>
            <a:spLocks noGrp="1" noChangeArrowheads="1"/>
          </p:cNvSpPr>
          <p:nvPr>
            <p:ph type="sldNum" sz="quarter" idx="12"/>
          </p:nvPr>
        </p:nvSpPr>
        <p:spPr>
          <a:ln/>
        </p:spPr>
        <p:txBody>
          <a:bodyPr/>
          <a:lstStyle>
            <a:lvl1pPr>
              <a:defRPr/>
            </a:lvl1pPr>
          </a:lstStyle>
          <a:p>
            <a:pPr>
              <a:defRPr/>
            </a:pPr>
            <a:fld id="{536886A7-5AB2-4FF1-8C83-D16DA7E8890E}" type="slidenum">
              <a:rPr lang="de-DE"/>
              <a:pPr>
                <a:defRPr/>
              </a:pPr>
              <a:t>‹Nr.›</a:t>
            </a:fld>
            <a:endParaRPr lang="de-DE"/>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8"/>
          <p:cNvSpPr>
            <a:spLocks noGrp="1" noChangeArrowheads="1"/>
          </p:cNvSpPr>
          <p:nvPr>
            <p:ph type="dt" sz="half" idx="10"/>
          </p:nvPr>
        </p:nvSpPr>
        <p:spPr>
          <a:ln/>
        </p:spPr>
        <p:txBody>
          <a:bodyPr/>
          <a:lstStyle>
            <a:lvl1pPr>
              <a:defRPr/>
            </a:lvl1pPr>
          </a:lstStyle>
          <a:p>
            <a:pPr>
              <a:defRPr/>
            </a:pPr>
            <a:fld id="{50B25004-D8B0-4932-8572-DAB9DDD72892}" type="datetime1">
              <a:rPr lang="de-DE"/>
              <a:pPr>
                <a:defRPr/>
              </a:pPr>
              <a:t>21.04.2010</a:t>
            </a:fld>
            <a:endParaRPr lang="de-DE"/>
          </a:p>
        </p:txBody>
      </p:sp>
      <p:sp>
        <p:nvSpPr>
          <p:cNvPr id="5"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6" name="Rectangle 10"/>
          <p:cNvSpPr>
            <a:spLocks noGrp="1" noChangeArrowheads="1"/>
          </p:cNvSpPr>
          <p:nvPr>
            <p:ph type="sldNum" sz="quarter" idx="12"/>
          </p:nvPr>
        </p:nvSpPr>
        <p:spPr>
          <a:ln/>
        </p:spPr>
        <p:txBody>
          <a:bodyPr/>
          <a:lstStyle>
            <a:lvl1pPr>
              <a:defRPr/>
            </a:lvl1pPr>
          </a:lstStyle>
          <a:p>
            <a:pPr>
              <a:defRPr/>
            </a:pPr>
            <a:fld id="{867C65FD-EBC4-44DA-AA95-0046959F5110}" type="slidenum">
              <a:rPr lang="de-DE"/>
              <a:pPr>
                <a:defRPr/>
              </a:pPr>
              <a:t>‹Nr.›</a:t>
            </a:fld>
            <a:endParaRPr lang="de-DE"/>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8"/>
          <p:cNvSpPr>
            <a:spLocks noGrp="1" noChangeArrowheads="1"/>
          </p:cNvSpPr>
          <p:nvPr>
            <p:ph type="dt" sz="half" idx="10"/>
          </p:nvPr>
        </p:nvSpPr>
        <p:spPr>
          <a:ln/>
        </p:spPr>
        <p:txBody>
          <a:bodyPr/>
          <a:lstStyle>
            <a:lvl1pPr>
              <a:defRPr/>
            </a:lvl1pPr>
          </a:lstStyle>
          <a:p>
            <a:pPr>
              <a:defRPr/>
            </a:pPr>
            <a:fld id="{69817C9F-1F64-493C-A982-BBD90273E9DE}" type="datetime1">
              <a:rPr lang="de-DE"/>
              <a:pPr>
                <a:defRPr/>
              </a:pPr>
              <a:t>21.04.2010</a:t>
            </a:fld>
            <a:endParaRPr lang="de-DE"/>
          </a:p>
        </p:txBody>
      </p:sp>
      <p:sp>
        <p:nvSpPr>
          <p:cNvPr id="6"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7" name="Rectangle 10"/>
          <p:cNvSpPr>
            <a:spLocks noGrp="1" noChangeArrowheads="1"/>
          </p:cNvSpPr>
          <p:nvPr>
            <p:ph type="sldNum" sz="quarter" idx="12"/>
          </p:nvPr>
        </p:nvSpPr>
        <p:spPr>
          <a:ln/>
        </p:spPr>
        <p:txBody>
          <a:bodyPr/>
          <a:lstStyle>
            <a:lvl1pPr>
              <a:defRPr/>
            </a:lvl1pPr>
          </a:lstStyle>
          <a:p>
            <a:pPr>
              <a:defRPr/>
            </a:pPr>
            <a:fld id="{63668479-600C-43E3-905C-F56F2BADA205}" type="slidenum">
              <a:rPr lang="de-DE"/>
              <a:pPr>
                <a:defRPr/>
              </a:pPr>
              <a:t>‹Nr.›</a:t>
            </a:fld>
            <a:endParaRPr lang="de-DE"/>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8"/>
          <p:cNvSpPr>
            <a:spLocks noGrp="1" noChangeArrowheads="1"/>
          </p:cNvSpPr>
          <p:nvPr>
            <p:ph type="dt" sz="half" idx="10"/>
          </p:nvPr>
        </p:nvSpPr>
        <p:spPr>
          <a:ln/>
        </p:spPr>
        <p:txBody>
          <a:bodyPr/>
          <a:lstStyle>
            <a:lvl1pPr>
              <a:defRPr/>
            </a:lvl1pPr>
          </a:lstStyle>
          <a:p>
            <a:pPr>
              <a:defRPr/>
            </a:pPr>
            <a:fld id="{117926D8-C455-4966-8979-18D574A49A26}" type="datetime1">
              <a:rPr lang="de-DE"/>
              <a:pPr>
                <a:defRPr/>
              </a:pPr>
              <a:t>21.04.2010</a:t>
            </a:fld>
            <a:endParaRPr lang="de-DE"/>
          </a:p>
        </p:txBody>
      </p:sp>
      <p:sp>
        <p:nvSpPr>
          <p:cNvPr id="8"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9" name="Rectangle 10"/>
          <p:cNvSpPr>
            <a:spLocks noGrp="1" noChangeArrowheads="1"/>
          </p:cNvSpPr>
          <p:nvPr>
            <p:ph type="sldNum" sz="quarter" idx="12"/>
          </p:nvPr>
        </p:nvSpPr>
        <p:spPr>
          <a:ln/>
        </p:spPr>
        <p:txBody>
          <a:bodyPr/>
          <a:lstStyle>
            <a:lvl1pPr>
              <a:defRPr/>
            </a:lvl1pPr>
          </a:lstStyle>
          <a:p>
            <a:pPr>
              <a:defRPr/>
            </a:pPr>
            <a:fld id="{1E0B467B-C474-4811-A8C7-E97B9D7292E7}" type="slidenum">
              <a:rPr lang="de-DE"/>
              <a:pPr>
                <a:defRPr/>
              </a:pPr>
              <a:t>‹Nr.›</a:t>
            </a:fld>
            <a:endParaRPr lang="de-DE"/>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8"/>
          <p:cNvSpPr>
            <a:spLocks noGrp="1" noChangeArrowheads="1"/>
          </p:cNvSpPr>
          <p:nvPr>
            <p:ph type="dt" sz="half" idx="10"/>
          </p:nvPr>
        </p:nvSpPr>
        <p:spPr>
          <a:ln/>
        </p:spPr>
        <p:txBody>
          <a:bodyPr/>
          <a:lstStyle>
            <a:lvl1pPr>
              <a:defRPr/>
            </a:lvl1pPr>
          </a:lstStyle>
          <a:p>
            <a:pPr>
              <a:defRPr/>
            </a:pPr>
            <a:fld id="{4CF67E3E-D74E-4B4D-A51C-41863C517AAC}" type="datetime1">
              <a:rPr lang="de-DE"/>
              <a:pPr>
                <a:defRPr/>
              </a:pPr>
              <a:t>21.04.2010</a:t>
            </a:fld>
            <a:endParaRPr lang="de-DE"/>
          </a:p>
        </p:txBody>
      </p:sp>
      <p:sp>
        <p:nvSpPr>
          <p:cNvPr id="4"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5" name="Rectangle 10"/>
          <p:cNvSpPr>
            <a:spLocks noGrp="1" noChangeArrowheads="1"/>
          </p:cNvSpPr>
          <p:nvPr>
            <p:ph type="sldNum" sz="quarter" idx="12"/>
          </p:nvPr>
        </p:nvSpPr>
        <p:spPr>
          <a:ln/>
        </p:spPr>
        <p:txBody>
          <a:bodyPr/>
          <a:lstStyle>
            <a:lvl1pPr>
              <a:defRPr/>
            </a:lvl1pPr>
          </a:lstStyle>
          <a:p>
            <a:pPr>
              <a:defRPr/>
            </a:pPr>
            <a:fld id="{28CA0B0A-4F79-4C80-8F7B-D6748D70FB08}" type="slidenum">
              <a:rPr lang="de-DE"/>
              <a:pPr>
                <a:defRPr/>
              </a:pPr>
              <a:t>‹Nr.›</a:t>
            </a:fld>
            <a:endParaRPr lang="de-DE"/>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1D701D5B-1BC4-4BF0-9F4E-6C8FC45A9E28}" type="datetime1">
              <a:rPr lang="de-DE"/>
              <a:pPr>
                <a:defRPr/>
              </a:pPr>
              <a:t>21.04.2010</a:t>
            </a:fld>
            <a:endParaRPr lang="de-DE"/>
          </a:p>
        </p:txBody>
      </p:sp>
      <p:sp>
        <p:nvSpPr>
          <p:cNvPr id="3"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4" name="Rectangle 10"/>
          <p:cNvSpPr>
            <a:spLocks noGrp="1" noChangeArrowheads="1"/>
          </p:cNvSpPr>
          <p:nvPr>
            <p:ph type="sldNum" sz="quarter" idx="12"/>
          </p:nvPr>
        </p:nvSpPr>
        <p:spPr>
          <a:ln/>
        </p:spPr>
        <p:txBody>
          <a:bodyPr/>
          <a:lstStyle>
            <a:lvl1pPr>
              <a:defRPr/>
            </a:lvl1pPr>
          </a:lstStyle>
          <a:p>
            <a:pPr>
              <a:defRPr/>
            </a:pPr>
            <a:fld id="{4F4F942C-0079-4B50-B96D-E8878CAC2102}" type="slidenum">
              <a:rPr lang="de-DE"/>
              <a:pPr>
                <a:defRPr/>
              </a:pPr>
              <a:t>‹Nr.›</a:t>
            </a:fld>
            <a:endParaRPr lang="de-DE"/>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8"/>
          <p:cNvSpPr>
            <a:spLocks noGrp="1" noChangeArrowheads="1"/>
          </p:cNvSpPr>
          <p:nvPr>
            <p:ph type="dt" sz="half" idx="10"/>
          </p:nvPr>
        </p:nvSpPr>
        <p:spPr>
          <a:ln/>
        </p:spPr>
        <p:txBody>
          <a:bodyPr/>
          <a:lstStyle>
            <a:lvl1pPr>
              <a:defRPr/>
            </a:lvl1pPr>
          </a:lstStyle>
          <a:p>
            <a:pPr>
              <a:defRPr/>
            </a:pPr>
            <a:fld id="{2769486F-37E4-47D5-B258-1C277394AB2C}" type="datetime1">
              <a:rPr lang="de-DE"/>
              <a:pPr>
                <a:defRPr/>
              </a:pPr>
              <a:t>21.04.2010</a:t>
            </a:fld>
            <a:endParaRPr lang="de-DE"/>
          </a:p>
        </p:txBody>
      </p:sp>
      <p:sp>
        <p:nvSpPr>
          <p:cNvPr id="6"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7" name="Rectangle 10"/>
          <p:cNvSpPr>
            <a:spLocks noGrp="1" noChangeArrowheads="1"/>
          </p:cNvSpPr>
          <p:nvPr>
            <p:ph type="sldNum" sz="quarter" idx="12"/>
          </p:nvPr>
        </p:nvSpPr>
        <p:spPr>
          <a:ln/>
        </p:spPr>
        <p:txBody>
          <a:bodyPr/>
          <a:lstStyle>
            <a:lvl1pPr>
              <a:defRPr/>
            </a:lvl1pPr>
          </a:lstStyle>
          <a:p>
            <a:pPr>
              <a:defRPr/>
            </a:pPr>
            <a:fld id="{393DC085-9644-4140-8B60-9427137039CE}" type="slidenum">
              <a:rPr lang="de-DE"/>
              <a:pPr>
                <a:defRPr/>
              </a:pPr>
              <a:t>‹Nr.›</a:t>
            </a:fld>
            <a:endParaRPr lang="de-DE"/>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8"/>
          <p:cNvSpPr>
            <a:spLocks noGrp="1" noChangeArrowheads="1"/>
          </p:cNvSpPr>
          <p:nvPr>
            <p:ph type="dt" sz="half" idx="10"/>
          </p:nvPr>
        </p:nvSpPr>
        <p:spPr>
          <a:ln/>
        </p:spPr>
        <p:txBody>
          <a:bodyPr/>
          <a:lstStyle>
            <a:lvl1pPr>
              <a:defRPr/>
            </a:lvl1pPr>
          </a:lstStyle>
          <a:p>
            <a:pPr>
              <a:defRPr/>
            </a:pPr>
            <a:fld id="{4B013B47-BAB6-4167-97EC-579E67DCBAEC}" type="datetime1">
              <a:rPr lang="de-DE"/>
              <a:pPr>
                <a:defRPr/>
              </a:pPr>
              <a:t>21.04.2010</a:t>
            </a:fld>
            <a:endParaRPr lang="de-DE"/>
          </a:p>
        </p:txBody>
      </p:sp>
      <p:sp>
        <p:nvSpPr>
          <p:cNvPr id="6"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7" name="Rectangle 10"/>
          <p:cNvSpPr>
            <a:spLocks noGrp="1" noChangeArrowheads="1"/>
          </p:cNvSpPr>
          <p:nvPr>
            <p:ph type="sldNum" sz="quarter" idx="12"/>
          </p:nvPr>
        </p:nvSpPr>
        <p:spPr>
          <a:ln/>
        </p:spPr>
        <p:txBody>
          <a:bodyPr/>
          <a:lstStyle>
            <a:lvl1pPr>
              <a:defRPr/>
            </a:lvl1pPr>
          </a:lstStyle>
          <a:p>
            <a:pPr>
              <a:defRPr/>
            </a:pPr>
            <a:fld id="{D6F7940F-9AB0-4918-A723-3AC25A62C66B}" type="slidenum">
              <a:rPr lang="de-DE"/>
              <a:pPr>
                <a:defRPr/>
              </a:pPr>
              <a:t>‹Nr.›</a:t>
            </a:fld>
            <a:endParaRPr lang="de-DE"/>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172035" name="Rectangle 3"/>
            <p:cNvSpPr>
              <a:spLocks noChangeArrowheads="1"/>
            </p:cNvSpPr>
            <p:nvPr/>
          </p:nvSpPr>
          <p:spPr bwMode="white">
            <a:xfrm>
              <a:off x="0" y="0"/>
              <a:ext cx="5760" cy="1200"/>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pPr>
                <a:defRPr/>
              </a:pPr>
              <a:endParaRPr lang="de-DE">
                <a:effectLst>
                  <a:outerShdw blurRad="38100" dist="38100" dir="2700000" algn="tl">
                    <a:srgbClr val="000000">
                      <a:alpha val="43137"/>
                    </a:srgbClr>
                  </a:outerShdw>
                </a:effectLst>
                <a:cs typeface="+mn-cs"/>
              </a:endParaRPr>
            </a:p>
          </p:txBody>
        </p:sp>
        <p:sp>
          <p:nvSpPr>
            <p:cNvPr id="172036" name="Rectangle 4"/>
            <p:cNvSpPr>
              <a:spLocks noChangeArrowheads="1"/>
            </p:cNvSpPr>
            <p:nvPr/>
          </p:nvSpPr>
          <p:spPr bwMode="white">
            <a:xfrm>
              <a:off x="0" y="4080"/>
              <a:ext cx="5760" cy="240"/>
            </a:xfrm>
            <a:prstGeom prst="rect">
              <a:avLst/>
            </a:prstGeom>
            <a:gradFill rotWithShape="0">
              <a:gsLst>
                <a:gs pos="0">
                  <a:schemeClr val="bg1"/>
                </a:gs>
                <a:gs pos="100000">
                  <a:schemeClr val="bg2"/>
                </a:gs>
              </a:gsLst>
              <a:lin ang="5400000" scaled="1"/>
            </a:gradFill>
            <a:ln w="9525">
              <a:noFill/>
              <a:miter lim="800000"/>
              <a:headEnd/>
              <a:tailEnd/>
            </a:ln>
            <a:effectLst/>
          </p:spPr>
          <p:txBody>
            <a:bodyPr wrap="none" anchor="ctr"/>
            <a:lstStyle/>
            <a:p>
              <a:pPr>
                <a:defRPr/>
              </a:pPr>
              <a:endParaRPr lang="de-DE">
                <a:effectLst>
                  <a:outerShdw blurRad="38100" dist="38100" dir="2700000" algn="tl">
                    <a:srgbClr val="000000">
                      <a:alpha val="43137"/>
                    </a:srgbClr>
                  </a:outerShdw>
                </a:effectLst>
                <a:cs typeface="+mn-cs"/>
              </a:endParaRPr>
            </a:p>
          </p:txBody>
        </p:sp>
        <p:pic>
          <p:nvPicPr>
            <p:cNvPr id="1034" name="Picture 5" descr="D:\FRONTPAGE THEMES\CONSTRUC\URBBANND.PNG"/>
            <p:cNvPicPr>
              <a:picLocks noChangeAspect="1" noChangeArrowheads="1"/>
            </p:cNvPicPr>
            <p:nvPr/>
          </p:nvPicPr>
          <p:blipFill>
            <a:blip r:embed="rId13" cstate="print"/>
            <a:srcRect t="66667"/>
            <a:stretch>
              <a:fillRect/>
            </a:stretch>
          </p:blipFill>
          <p:spPr bwMode="ltGray">
            <a:xfrm>
              <a:off x="0" y="0"/>
              <a:ext cx="5760" cy="192"/>
            </a:xfrm>
            <a:prstGeom prst="rect">
              <a:avLst/>
            </a:prstGeom>
            <a:noFill/>
            <a:ln w="9525">
              <a:noFill/>
              <a:miter lim="800000"/>
              <a:headEnd/>
              <a:tailEnd/>
            </a:ln>
          </p:spPr>
        </p:pic>
      </p:grpSp>
      <p:sp>
        <p:nvSpPr>
          <p:cNvPr id="172038" name="Rectangle 6"/>
          <p:cNvSpPr>
            <a:spLocks noGrp="1" noChangeArrowheads="1"/>
          </p:cNvSpPr>
          <p:nvPr>
            <p:ph type="title"/>
          </p:nvPr>
        </p:nvSpPr>
        <p:spPr bwMode="auto">
          <a:xfrm>
            <a:off x="685800" y="533400"/>
            <a:ext cx="7772400" cy="1143000"/>
          </a:xfrm>
          <a:prstGeom prst="rect">
            <a:avLst/>
          </a:prstGeom>
          <a:noFill/>
          <a:ln w="9525">
            <a:noFill/>
            <a:miter lim="800000"/>
            <a:headEnd/>
            <a:tailEnd/>
          </a:ln>
          <a:effectLst>
            <a:outerShdw dist="35921" dir="2700000" algn="ctr" rotWithShape="0">
              <a:schemeClr val="bg2">
                <a:alpha val="50000"/>
              </a:schemeClr>
            </a:outerShdw>
          </a:effectLst>
        </p:spPr>
        <p:txBody>
          <a:bodyPr vert="horz" wrap="square" lIns="91440" tIns="45720" rIns="91440" bIns="45720" numCol="1" anchor="b" anchorCtr="0" compatLnSpc="1">
            <a:prstTxWarp prst="textNoShape">
              <a:avLst/>
            </a:prstTxWarp>
          </a:bodyPr>
          <a:lstStyle/>
          <a:p>
            <a:pPr lvl="0"/>
            <a:r>
              <a:rPr lang="de-DE" smtClean="0"/>
              <a:t>Klicken Sie, um das Titelformat zu bearbeiten</a:t>
            </a:r>
          </a:p>
        </p:txBody>
      </p:sp>
      <p:sp>
        <p:nvSpPr>
          <p:cNvPr id="1028" name="Rectangle 7"/>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72040" name="Rectangle 8"/>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latin typeface="+mn-lt"/>
                <a:cs typeface="+mn-cs"/>
              </a:defRPr>
            </a:lvl1pPr>
          </a:lstStyle>
          <a:p>
            <a:pPr>
              <a:defRPr/>
            </a:pPr>
            <a:fld id="{003BBB7F-398E-47B8-9BA8-A8F0A17FD5CA}" type="datetime1">
              <a:rPr lang="de-DE"/>
              <a:pPr>
                <a:defRPr/>
              </a:pPr>
              <a:t>21.04.2010</a:t>
            </a:fld>
            <a:endParaRPr lang="de-DE"/>
          </a:p>
        </p:txBody>
      </p:sp>
      <p:sp>
        <p:nvSpPr>
          <p:cNvPr id="172041" name="Rectangle 9"/>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latin typeface="+mn-lt"/>
                <a:cs typeface="+mn-cs"/>
              </a:defRPr>
            </a:lvl1pPr>
          </a:lstStyle>
          <a:p>
            <a:pPr>
              <a:defRPr/>
            </a:pPr>
            <a:r>
              <a:rPr lang="de-DE"/>
              <a:t>© RA Michael Hoffmann</a:t>
            </a:r>
          </a:p>
        </p:txBody>
      </p:sp>
      <p:sp>
        <p:nvSpPr>
          <p:cNvPr id="172042" name="Rectangle 10"/>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latin typeface="+mn-lt"/>
                <a:cs typeface="+mn-cs"/>
              </a:defRPr>
            </a:lvl1pPr>
          </a:lstStyle>
          <a:p>
            <a:pPr>
              <a:defRPr/>
            </a:pPr>
            <a:fld id="{ADA94DAE-F0CB-48F5-8A61-DBD2FE09FA87}" type="slidenum">
              <a:rPr lang="de-DE"/>
              <a:pPr>
                <a:defRPr/>
              </a:pPr>
              <a:t>‹Nr.›</a:t>
            </a:fld>
            <a:endParaRPr lang="de-DE"/>
          </a:p>
        </p:txBody>
      </p:sp>
    </p:spTree>
  </p:cSld>
  <p:clrMap bg1="dk2" tx1="lt1" bg2="dk1" tx2="lt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p:random/>
  </p:transition>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Impact" pitchFamily="34" charset="0"/>
        </a:defRPr>
      </a:lvl2pPr>
      <a:lvl3pPr algn="l" rtl="0" eaLnBrk="0" fontAlgn="base" hangingPunct="0">
        <a:spcBef>
          <a:spcPct val="0"/>
        </a:spcBef>
        <a:spcAft>
          <a:spcPct val="0"/>
        </a:spcAft>
        <a:defRPr sz="4400">
          <a:solidFill>
            <a:schemeClr val="tx2"/>
          </a:solidFill>
          <a:latin typeface="Impact" pitchFamily="34" charset="0"/>
        </a:defRPr>
      </a:lvl3pPr>
      <a:lvl4pPr algn="l" rtl="0" eaLnBrk="0" fontAlgn="base" hangingPunct="0">
        <a:spcBef>
          <a:spcPct val="0"/>
        </a:spcBef>
        <a:spcAft>
          <a:spcPct val="0"/>
        </a:spcAft>
        <a:defRPr sz="4400">
          <a:solidFill>
            <a:schemeClr val="tx2"/>
          </a:solidFill>
          <a:latin typeface="Impact" pitchFamily="34" charset="0"/>
        </a:defRPr>
      </a:lvl4pPr>
      <a:lvl5pPr algn="l" rtl="0" eaLnBrk="0" fontAlgn="base" hangingPunct="0">
        <a:spcBef>
          <a:spcPct val="0"/>
        </a:spcBef>
        <a:spcAft>
          <a:spcPct val="0"/>
        </a:spcAft>
        <a:defRPr sz="4400">
          <a:solidFill>
            <a:schemeClr val="tx2"/>
          </a:solidFill>
          <a:latin typeface="Impact" pitchFamily="34" charset="0"/>
        </a:defRPr>
      </a:lvl5pPr>
      <a:lvl6pPr marL="457200" algn="l" rtl="0" fontAlgn="base">
        <a:spcBef>
          <a:spcPct val="0"/>
        </a:spcBef>
        <a:spcAft>
          <a:spcPct val="0"/>
        </a:spcAft>
        <a:defRPr sz="4400">
          <a:solidFill>
            <a:schemeClr val="tx2"/>
          </a:solidFill>
          <a:latin typeface="Impact" pitchFamily="34" charset="0"/>
        </a:defRPr>
      </a:lvl6pPr>
      <a:lvl7pPr marL="914400" algn="l" rtl="0" fontAlgn="base">
        <a:spcBef>
          <a:spcPct val="0"/>
        </a:spcBef>
        <a:spcAft>
          <a:spcPct val="0"/>
        </a:spcAft>
        <a:defRPr sz="4400">
          <a:solidFill>
            <a:schemeClr val="tx2"/>
          </a:solidFill>
          <a:latin typeface="Impact" pitchFamily="34" charset="0"/>
        </a:defRPr>
      </a:lvl7pPr>
      <a:lvl8pPr marL="1371600" algn="l" rtl="0" fontAlgn="base">
        <a:spcBef>
          <a:spcPct val="0"/>
        </a:spcBef>
        <a:spcAft>
          <a:spcPct val="0"/>
        </a:spcAft>
        <a:defRPr sz="4400">
          <a:solidFill>
            <a:schemeClr val="tx2"/>
          </a:solidFill>
          <a:latin typeface="Impact" pitchFamily="34" charset="0"/>
        </a:defRPr>
      </a:lvl8pPr>
      <a:lvl9pPr marL="1828800" algn="l" rtl="0" fontAlgn="base">
        <a:spcBef>
          <a:spcPct val="0"/>
        </a:spcBef>
        <a:spcAft>
          <a:spcPct val="0"/>
        </a:spcAft>
        <a:defRPr sz="4400">
          <a:solidFill>
            <a:schemeClr val="tx2"/>
          </a:solidFill>
          <a:latin typeface="Impact" pitchFamily="34" charset="0"/>
        </a:defRPr>
      </a:lvl9pPr>
    </p:titleStyle>
    <p:bodyStyle>
      <a:lvl1pPr marL="342900" indent="-342900" algn="l" rtl="0" eaLnBrk="0" fontAlgn="base" hangingPunct="0">
        <a:spcBef>
          <a:spcPct val="20000"/>
        </a:spcBef>
        <a:spcAft>
          <a:spcPct val="0"/>
        </a:spcAft>
        <a:buClr>
          <a:schemeClr val="accent1"/>
        </a:buClr>
        <a:buSzPct val="80000"/>
        <a:buFont typeface="Wingdings" pitchFamily="2" charset="2"/>
        <a:buChar char="Ü"/>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30000"/>
        <a:buBlip>
          <a:blip r:embed="rId14"/>
        </a:buBli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w"/>
        <a:defRPr sz="2000">
          <a:solidFill>
            <a:schemeClr val="tx1"/>
          </a:solidFill>
          <a:latin typeface="+mn-lt"/>
        </a:defRPr>
      </a:lvl4pPr>
      <a:lvl5pPr marL="2057400" indent="-228600" algn="l" rtl="0" eaLnBrk="0" fontAlgn="base" hangingPunct="0">
        <a:spcBef>
          <a:spcPct val="20000"/>
        </a:spcBef>
        <a:spcAft>
          <a:spcPct val="0"/>
        </a:spcAft>
        <a:buSzPct val="115000"/>
        <a:buBlip>
          <a:blip r:embed="rId14"/>
        </a:buBlip>
        <a:defRPr sz="2000">
          <a:solidFill>
            <a:schemeClr val="tx1"/>
          </a:solidFill>
          <a:latin typeface="+mn-lt"/>
        </a:defRPr>
      </a:lvl5pPr>
      <a:lvl6pPr marL="2514600" indent="-228600" algn="l" rtl="0" fontAlgn="base">
        <a:spcBef>
          <a:spcPct val="20000"/>
        </a:spcBef>
        <a:spcAft>
          <a:spcPct val="0"/>
        </a:spcAft>
        <a:buSzPct val="115000"/>
        <a:buBlip>
          <a:blip r:embed="rId14"/>
        </a:buBlip>
        <a:defRPr sz="2000">
          <a:solidFill>
            <a:schemeClr val="tx1"/>
          </a:solidFill>
          <a:latin typeface="+mn-lt"/>
        </a:defRPr>
      </a:lvl6pPr>
      <a:lvl7pPr marL="2971800" indent="-228600" algn="l" rtl="0" fontAlgn="base">
        <a:spcBef>
          <a:spcPct val="20000"/>
        </a:spcBef>
        <a:spcAft>
          <a:spcPct val="0"/>
        </a:spcAft>
        <a:buSzPct val="115000"/>
        <a:buBlip>
          <a:blip r:embed="rId14"/>
        </a:buBlip>
        <a:defRPr sz="2000">
          <a:solidFill>
            <a:schemeClr val="tx1"/>
          </a:solidFill>
          <a:latin typeface="+mn-lt"/>
        </a:defRPr>
      </a:lvl7pPr>
      <a:lvl8pPr marL="3429000" indent="-228600" algn="l" rtl="0" fontAlgn="base">
        <a:spcBef>
          <a:spcPct val="20000"/>
        </a:spcBef>
        <a:spcAft>
          <a:spcPct val="0"/>
        </a:spcAft>
        <a:buSzPct val="115000"/>
        <a:buBlip>
          <a:blip r:embed="rId14"/>
        </a:buBlip>
        <a:defRPr sz="2000">
          <a:solidFill>
            <a:schemeClr val="tx1"/>
          </a:solidFill>
          <a:latin typeface="+mn-lt"/>
        </a:defRPr>
      </a:lvl8pPr>
      <a:lvl9pPr marL="3886200" indent="-228600" algn="l" rtl="0" fontAlgn="base">
        <a:spcBef>
          <a:spcPct val="20000"/>
        </a:spcBef>
        <a:spcAft>
          <a:spcPct val="0"/>
        </a:spcAft>
        <a:buSzPct val="115000"/>
        <a:buBlip>
          <a:blip r:embed="rId14"/>
        </a:buBlip>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p:txBody>
          <a:bodyPr/>
          <a:lstStyle/>
          <a:p>
            <a:pPr eaLnBrk="1" hangingPunct="1">
              <a:defRPr/>
            </a:pPr>
            <a:r>
              <a:rPr lang="de-DE">
                <a:solidFill>
                  <a:schemeClr val="folHlink"/>
                </a:solidFill>
                <a:effectLst>
                  <a:outerShdw blurRad="38100" dist="38100" dir="2700000" algn="tl">
                    <a:srgbClr val="000000"/>
                  </a:outerShdw>
                </a:effectLst>
              </a:rPr>
              <a:t>Wettbewerbs- &amp; Kartellrecht </a:t>
            </a:r>
          </a:p>
        </p:txBody>
      </p:sp>
      <p:sp>
        <p:nvSpPr>
          <p:cNvPr id="55299" name="Rectangle 3"/>
          <p:cNvSpPr>
            <a:spLocks noGrp="1" noChangeArrowheads="1"/>
          </p:cNvSpPr>
          <p:nvPr>
            <p:ph type="subTitle" idx="1"/>
          </p:nvPr>
        </p:nvSpPr>
        <p:spPr/>
        <p:txBody>
          <a:bodyPr/>
          <a:lstStyle/>
          <a:p>
            <a:pPr eaLnBrk="1" hangingPunct="1">
              <a:buSzTx/>
            </a:pPr>
            <a:r>
              <a:rPr lang="de-DE" dirty="0" smtClean="0">
                <a:solidFill>
                  <a:srgbClr val="000000"/>
                </a:solidFill>
              </a:rPr>
              <a:t>Teil D</a:t>
            </a:r>
            <a:endParaRPr lang="de-DE" sz="2400" dirty="0" smtClean="0">
              <a:solidFill>
                <a:srgbClr val="000000"/>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5298"/>
                                        </p:tgtEl>
                                        <p:attrNameLst>
                                          <p:attrName>style.visibility</p:attrName>
                                        </p:attrNameLst>
                                      </p:cBhvr>
                                      <p:to>
                                        <p:strVal val="visible"/>
                                      </p:to>
                                    </p:set>
                                    <p:animEffect transition="in" filter="dissolve">
                                      <p:cBhvr>
                                        <p:cTn id="7" dur="500"/>
                                        <p:tgtEl>
                                          <p:spTgt spid="55298"/>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55299">
                                            <p:txEl>
                                              <p:pRg st="0" end="0"/>
                                            </p:txEl>
                                          </p:spTgt>
                                        </p:tgtEl>
                                        <p:attrNameLst>
                                          <p:attrName>style.visibility</p:attrName>
                                        </p:attrNameLst>
                                      </p:cBhvr>
                                      <p:to>
                                        <p:strVal val="visible"/>
                                      </p:to>
                                    </p:set>
                                    <p:animEffect transition="in" filter="dissolve">
                                      <p:cBhvr>
                                        <p:cTn id="11" dur="500"/>
                                        <p:tgtEl>
                                          <p:spTgt spid="552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utoUpdateAnimBg="0"/>
      <p:bldP spid="55299"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DE44A614-3F54-411E-90EC-511C5E5C4E7B}" type="datetime1">
              <a:rPr lang="de-DE"/>
              <a:pPr>
                <a:defRPr/>
              </a:pPr>
              <a:t>21.04.2010</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0132FBD3-DB83-4014-94A4-C51C0EAE701B}" type="slidenum">
              <a:rPr lang="de-DE"/>
              <a:pPr>
                <a:defRPr/>
              </a:pPr>
              <a:t>10</a:t>
            </a:fld>
            <a:endParaRPr lang="de-DE"/>
          </a:p>
        </p:txBody>
      </p:sp>
      <p:sp>
        <p:nvSpPr>
          <p:cNvPr id="191490" name="Rectangle 2"/>
          <p:cNvSpPr>
            <a:spLocks noGrp="1" noChangeArrowheads="1"/>
          </p:cNvSpPr>
          <p:nvPr>
            <p:ph type="title"/>
          </p:nvPr>
        </p:nvSpPr>
        <p:spPr/>
        <p:txBody>
          <a:bodyPr/>
          <a:lstStyle/>
          <a:p>
            <a:pPr eaLnBrk="1" hangingPunct="1">
              <a:defRPr/>
            </a:pPr>
            <a:r>
              <a:rPr lang="de-DE" sz="3600"/>
              <a:t>Unlauterkeit im Sinne des § 4 </a:t>
            </a:r>
            <a:br>
              <a:rPr lang="de-DE" sz="3600"/>
            </a:br>
            <a:r>
              <a:rPr lang="de-DE" sz="2800"/>
              <a:t>I.	§ 4 Ziff. 1 UWG </a:t>
            </a:r>
            <a:br>
              <a:rPr lang="de-DE" sz="2800"/>
            </a:br>
            <a:r>
              <a:rPr lang="de-DE" sz="2800"/>
              <a:t>3. Sonstiger unangemessener unsachlicher Einfluss</a:t>
            </a:r>
          </a:p>
        </p:txBody>
      </p:sp>
      <p:sp>
        <p:nvSpPr>
          <p:cNvPr id="191491" name="Rectangle 3"/>
          <p:cNvSpPr>
            <a:spLocks noGrp="1" noChangeArrowheads="1"/>
          </p:cNvSpPr>
          <p:nvPr>
            <p:ph type="body" idx="1"/>
          </p:nvPr>
        </p:nvSpPr>
        <p:spPr/>
        <p:txBody>
          <a:bodyPr/>
          <a:lstStyle/>
          <a:p>
            <a:pPr marL="812800" indent="-812800" eaLnBrk="1" hangingPunct="1">
              <a:buSzTx/>
              <a:buFont typeface="Wingdings" pitchFamily="2" charset="2"/>
              <a:buAutoNum type="alphaLcParenR" startAt="5"/>
            </a:pPr>
            <a:r>
              <a:rPr lang="de-DE" smtClean="0"/>
              <a:t>Kostenlose Kundenbeförderung</a:t>
            </a:r>
          </a:p>
          <a:p>
            <a:pPr marL="1168400" lvl="1" indent="-711200" eaLnBrk="1" hangingPunct="1">
              <a:buFont typeface="Wingdings" pitchFamily="2" charset="2"/>
              <a:buChar char="v"/>
            </a:pPr>
            <a:r>
              <a:rPr lang="de-DE" smtClean="0"/>
              <a:t>Einzelfallprüfung (Entfernung, Anonymität des Käufers gewahrt)</a:t>
            </a:r>
          </a:p>
          <a:p>
            <a:pPr marL="812800" indent="-812800" eaLnBrk="1" hangingPunct="1">
              <a:buSzTx/>
              <a:buFont typeface="Wingdings" pitchFamily="2" charset="2"/>
              <a:buAutoNum type="alphaLcParenR" startAt="5"/>
            </a:pPr>
            <a:r>
              <a:rPr lang="de-DE" smtClean="0"/>
              <a:t>Gefühlsbetonte Werbung/Schockwerbung (Benneton-Entscheidungen des BVerfG)</a:t>
            </a:r>
          </a:p>
          <a:p>
            <a:pPr marL="812800" indent="-812800" eaLnBrk="1" hangingPunct="1">
              <a:buSzTx/>
              <a:buFont typeface="Wingdings" pitchFamily="2" charset="2"/>
              <a:buAutoNum type="alphaLcParenR" startAt="5"/>
            </a:pPr>
            <a:r>
              <a:rPr lang="de-DE" smtClean="0"/>
              <a:t>Sexistische Werbung</a:t>
            </a:r>
          </a:p>
          <a:p>
            <a:pPr marL="812800" indent="-812800" eaLnBrk="1" hangingPunct="1">
              <a:buSzTx/>
              <a:buFont typeface="Wingdings" pitchFamily="2" charset="2"/>
              <a:buAutoNum type="alphaLcParenR" startAt="5"/>
            </a:pPr>
            <a:r>
              <a:rPr lang="de-DE" smtClean="0"/>
              <a:t>Werbung mit Spielleidenschaft</a:t>
            </a:r>
            <a:endParaRPr lang="de-DE" i="1" smtClean="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91490"/>
                                        </p:tgtEl>
                                        <p:attrNameLst>
                                          <p:attrName>style.visibility</p:attrName>
                                        </p:attrNameLst>
                                      </p:cBhvr>
                                      <p:to>
                                        <p:strVal val="visible"/>
                                      </p:to>
                                    </p:set>
                                    <p:anim calcmode="lin" valueType="num">
                                      <p:cBhvr>
                                        <p:cTn id="7" dur="500" fill="hold"/>
                                        <p:tgtEl>
                                          <p:spTgt spid="191490"/>
                                        </p:tgtEl>
                                        <p:attrNameLst>
                                          <p:attrName>ppt_w</p:attrName>
                                        </p:attrNameLst>
                                      </p:cBhvr>
                                      <p:tavLst>
                                        <p:tav tm="0">
                                          <p:val>
                                            <p:fltVal val="0"/>
                                          </p:val>
                                        </p:tav>
                                        <p:tav tm="100000">
                                          <p:val>
                                            <p:strVal val="#ppt_w"/>
                                          </p:val>
                                        </p:tav>
                                      </p:tavLst>
                                    </p:anim>
                                    <p:anim calcmode="lin" valueType="num">
                                      <p:cBhvr>
                                        <p:cTn id="8" dur="500" fill="hold"/>
                                        <p:tgtEl>
                                          <p:spTgt spid="19149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91491">
                                            <p:txEl>
                                              <p:pRg st="0" end="0"/>
                                            </p:txEl>
                                          </p:spTgt>
                                        </p:tgtEl>
                                        <p:attrNameLst>
                                          <p:attrName>style.visibility</p:attrName>
                                        </p:attrNameLst>
                                      </p:cBhvr>
                                      <p:to>
                                        <p:strVal val="visible"/>
                                      </p:to>
                                    </p:set>
                                    <p:animEffect transition="in" filter="dissolve">
                                      <p:cBhvr>
                                        <p:cTn id="13" dur="500"/>
                                        <p:tgtEl>
                                          <p:spTgt spid="191491">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91491">
                                            <p:txEl>
                                              <p:pRg st="1" end="1"/>
                                            </p:txEl>
                                          </p:spTgt>
                                        </p:tgtEl>
                                        <p:attrNameLst>
                                          <p:attrName>style.visibility</p:attrName>
                                        </p:attrNameLst>
                                      </p:cBhvr>
                                      <p:to>
                                        <p:strVal val="visible"/>
                                      </p:to>
                                    </p:set>
                                    <p:animEffect transition="in" filter="dissolve">
                                      <p:cBhvr>
                                        <p:cTn id="18" dur="500"/>
                                        <p:tgtEl>
                                          <p:spTgt spid="191491">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91491">
                                            <p:txEl>
                                              <p:pRg st="2" end="2"/>
                                            </p:txEl>
                                          </p:spTgt>
                                        </p:tgtEl>
                                        <p:attrNameLst>
                                          <p:attrName>style.visibility</p:attrName>
                                        </p:attrNameLst>
                                      </p:cBhvr>
                                      <p:to>
                                        <p:strVal val="visible"/>
                                      </p:to>
                                    </p:set>
                                    <p:animEffect transition="in" filter="dissolve">
                                      <p:cBhvr>
                                        <p:cTn id="23" dur="500"/>
                                        <p:tgtEl>
                                          <p:spTgt spid="19149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91491">
                                            <p:txEl>
                                              <p:pRg st="3" end="3"/>
                                            </p:txEl>
                                          </p:spTgt>
                                        </p:tgtEl>
                                        <p:attrNameLst>
                                          <p:attrName>style.visibility</p:attrName>
                                        </p:attrNameLst>
                                      </p:cBhvr>
                                      <p:to>
                                        <p:strVal val="visible"/>
                                      </p:to>
                                    </p:set>
                                    <p:animEffect transition="in" filter="dissolve">
                                      <p:cBhvr>
                                        <p:cTn id="28" dur="500"/>
                                        <p:tgtEl>
                                          <p:spTgt spid="191491">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91491">
                                            <p:txEl>
                                              <p:pRg st="4" end="4"/>
                                            </p:txEl>
                                          </p:spTgt>
                                        </p:tgtEl>
                                        <p:attrNameLst>
                                          <p:attrName>style.visibility</p:attrName>
                                        </p:attrNameLst>
                                      </p:cBhvr>
                                      <p:to>
                                        <p:strVal val="visible"/>
                                      </p:to>
                                    </p:set>
                                    <p:animEffect transition="in" filter="dissolve">
                                      <p:cBhvr>
                                        <p:cTn id="33" dur="500"/>
                                        <p:tgtEl>
                                          <p:spTgt spid="1914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0" grpId="0" autoUpdateAnimBg="0"/>
      <p:bldP spid="191491" grpId="0" build="p" bldLvl="5"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5738921-3F2D-4A94-B279-4E0A6B86F12B}" type="datetime1">
              <a:rPr lang="de-DE"/>
              <a:pPr>
                <a:defRPr/>
              </a:pPr>
              <a:t>21.04.2010</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BDB5DFE5-AF49-4592-AFFE-F1718FFD1A58}" type="slidenum">
              <a:rPr lang="de-DE"/>
              <a:pPr>
                <a:defRPr/>
              </a:pPr>
              <a:t>11</a:t>
            </a:fld>
            <a:endParaRPr lang="de-DE"/>
          </a:p>
        </p:txBody>
      </p:sp>
      <p:sp>
        <p:nvSpPr>
          <p:cNvPr id="193538" name="Rectangle 2"/>
          <p:cNvSpPr>
            <a:spLocks noGrp="1" noChangeArrowheads="1"/>
          </p:cNvSpPr>
          <p:nvPr>
            <p:ph type="title"/>
          </p:nvPr>
        </p:nvSpPr>
        <p:spPr/>
        <p:txBody>
          <a:bodyPr/>
          <a:lstStyle/>
          <a:p>
            <a:pPr eaLnBrk="1" hangingPunct="1">
              <a:defRPr/>
            </a:pPr>
            <a:r>
              <a:rPr lang="de-DE"/>
              <a:t>Unlauterkeit im Sinne des § 4</a:t>
            </a:r>
          </a:p>
        </p:txBody>
      </p:sp>
      <p:sp>
        <p:nvSpPr>
          <p:cNvPr id="193539" name="Rectangle 3"/>
          <p:cNvSpPr>
            <a:spLocks noGrp="1" noChangeArrowheads="1"/>
          </p:cNvSpPr>
          <p:nvPr>
            <p:ph type="body" idx="1"/>
          </p:nvPr>
        </p:nvSpPr>
        <p:spPr/>
        <p:txBody>
          <a:bodyPr/>
          <a:lstStyle/>
          <a:p>
            <a:pPr marL="812800" indent="-812800" eaLnBrk="1" hangingPunct="1">
              <a:buSzTx/>
              <a:buFont typeface="Wingdings" pitchFamily="2" charset="2"/>
              <a:buAutoNum type="romanUcPeriod"/>
            </a:pPr>
            <a:r>
              <a:rPr lang="de-DE" smtClean="0"/>
              <a:t>§ 4 Ziff. 2 UWG</a:t>
            </a:r>
          </a:p>
          <a:p>
            <a:pPr marL="1168400" lvl="1" indent="-711200" eaLnBrk="1" hangingPunct="1">
              <a:buSzTx/>
              <a:buFont typeface="Wingdings" pitchFamily="2" charset="2"/>
              <a:buAutoNum type="arabicPeriod"/>
            </a:pPr>
            <a:r>
              <a:rPr lang="de-DE" smtClean="0"/>
              <a:t>Ausnutzen der Unerfahrenheit (§ 104 ff BGB)</a:t>
            </a:r>
          </a:p>
          <a:p>
            <a:pPr marL="1168400" lvl="1" indent="-711200" eaLnBrk="1" hangingPunct="1">
              <a:buSzTx/>
              <a:buFont typeface="Wingdings" pitchFamily="2" charset="2"/>
              <a:buAutoNum type="arabicPeriod"/>
            </a:pPr>
            <a:r>
              <a:rPr lang="de-DE" smtClean="0"/>
              <a:t>Angst</a:t>
            </a:r>
          </a:p>
          <a:p>
            <a:pPr marL="1524000" lvl="2" indent="-609600" eaLnBrk="1" hangingPunct="1">
              <a:buFontTx/>
              <a:buChar char="•"/>
            </a:pPr>
            <a:r>
              <a:rPr lang="de-DE" smtClean="0"/>
              <a:t>Während des Golfkriegs: </a:t>
            </a:r>
            <a:br>
              <a:rPr lang="de-DE" smtClean="0"/>
            </a:br>
            <a:r>
              <a:rPr lang="de-DE" smtClean="0"/>
              <a:t>„Kaufen Sie Heiz-Öl, bevor es keins mehr gibt.“</a:t>
            </a:r>
          </a:p>
          <a:p>
            <a:pPr marL="1168400" lvl="1" indent="-711200" eaLnBrk="1" hangingPunct="1">
              <a:buSzTx/>
              <a:buFont typeface="Wingdings" pitchFamily="2" charset="2"/>
              <a:buAutoNum type="arabicPeriod"/>
            </a:pPr>
            <a:r>
              <a:rPr lang="de-DE" smtClean="0"/>
              <a:t>Zwangslage</a:t>
            </a:r>
          </a:p>
          <a:p>
            <a:pPr marL="1524000" lvl="2" indent="-609600" eaLnBrk="1" hangingPunct="1">
              <a:buFontTx/>
              <a:buChar char="•"/>
            </a:pPr>
            <a:r>
              <a:rPr lang="de-DE" smtClean="0"/>
              <a:t>Überrumpelungstaktik (Autoreparaturunternehmer spricht am Unfallort den Geschädigten an um Abschlepp- und/oder Reparaturvertrag zu erhalten.</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93538"/>
                                        </p:tgtEl>
                                        <p:attrNameLst>
                                          <p:attrName>style.visibility</p:attrName>
                                        </p:attrNameLst>
                                      </p:cBhvr>
                                      <p:to>
                                        <p:strVal val="visible"/>
                                      </p:to>
                                    </p:set>
                                    <p:anim calcmode="lin" valueType="num">
                                      <p:cBhvr>
                                        <p:cTn id="7" dur="500" fill="hold"/>
                                        <p:tgtEl>
                                          <p:spTgt spid="193538"/>
                                        </p:tgtEl>
                                        <p:attrNameLst>
                                          <p:attrName>ppt_w</p:attrName>
                                        </p:attrNameLst>
                                      </p:cBhvr>
                                      <p:tavLst>
                                        <p:tav tm="0">
                                          <p:val>
                                            <p:fltVal val="0"/>
                                          </p:val>
                                        </p:tav>
                                        <p:tav tm="100000">
                                          <p:val>
                                            <p:strVal val="#ppt_w"/>
                                          </p:val>
                                        </p:tav>
                                      </p:tavLst>
                                    </p:anim>
                                    <p:anim calcmode="lin" valueType="num">
                                      <p:cBhvr>
                                        <p:cTn id="8" dur="500" fill="hold"/>
                                        <p:tgtEl>
                                          <p:spTgt spid="19353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93539">
                                            <p:txEl>
                                              <p:pRg st="0" end="0"/>
                                            </p:txEl>
                                          </p:spTgt>
                                        </p:tgtEl>
                                        <p:attrNameLst>
                                          <p:attrName>style.visibility</p:attrName>
                                        </p:attrNameLst>
                                      </p:cBhvr>
                                      <p:to>
                                        <p:strVal val="visible"/>
                                      </p:to>
                                    </p:set>
                                    <p:animEffect transition="in" filter="dissolve">
                                      <p:cBhvr>
                                        <p:cTn id="13" dur="500"/>
                                        <p:tgtEl>
                                          <p:spTgt spid="19353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93539">
                                            <p:txEl>
                                              <p:pRg st="1" end="1"/>
                                            </p:txEl>
                                          </p:spTgt>
                                        </p:tgtEl>
                                        <p:attrNameLst>
                                          <p:attrName>style.visibility</p:attrName>
                                        </p:attrNameLst>
                                      </p:cBhvr>
                                      <p:to>
                                        <p:strVal val="visible"/>
                                      </p:to>
                                    </p:set>
                                    <p:animEffect transition="in" filter="dissolve">
                                      <p:cBhvr>
                                        <p:cTn id="18" dur="500"/>
                                        <p:tgtEl>
                                          <p:spTgt spid="19353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93539">
                                            <p:txEl>
                                              <p:pRg st="2" end="2"/>
                                            </p:txEl>
                                          </p:spTgt>
                                        </p:tgtEl>
                                        <p:attrNameLst>
                                          <p:attrName>style.visibility</p:attrName>
                                        </p:attrNameLst>
                                      </p:cBhvr>
                                      <p:to>
                                        <p:strVal val="visible"/>
                                      </p:to>
                                    </p:set>
                                    <p:animEffect transition="in" filter="dissolve">
                                      <p:cBhvr>
                                        <p:cTn id="23" dur="500"/>
                                        <p:tgtEl>
                                          <p:spTgt spid="19353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93539">
                                            <p:txEl>
                                              <p:pRg st="3" end="3"/>
                                            </p:txEl>
                                          </p:spTgt>
                                        </p:tgtEl>
                                        <p:attrNameLst>
                                          <p:attrName>style.visibility</p:attrName>
                                        </p:attrNameLst>
                                      </p:cBhvr>
                                      <p:to>
                                        <p:strVal val="visible"/>
                                      </p:to>
                                    </p:set>
                                    <p:animEffect transition="in" filter="dissolve">
                                      <p:cBhvr>
                                        <p:cTn id="28" dur="500"/>
                                        <p:tgtEl>
                                          <p:spTgt spid="193539">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93539">
                                            <p:txEl>
                                              <p:pRg st="4" end="4"/>
                                            </p:txEl>
                                          </p:spTgt>
                                        </p:tgtEl>
                                        <p:attrNameLst>
                                          <p:attrName>style.visibility</p:attrName>
                                        </p:attrNameLst>
                                      </p:cBhvr>
                                      <p:to>
                                        <p:strVal val="visible"/>
                                      </p:to>
                                    </p:set>
                                    <p:animEffect transition="in" filter="dissolve">
                                      <p:cBhvr>
                                        <p:cTn id="33" dur="500"/>
                                        <p:tgtEl>
                                          <p:spTgt spid="193539">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93539">
                                            <p:txEl>
                                              <p:pRg st="5" end="5"/>
                                            </p:txEl>
                                          </p:spTgt>
                                        </p:tgtEl>
                                        <p:attrNameLst>
                                          <p:attrName>style.visibility</p:attrName>
                                        </p:attrNameLst>
                                      </p:cBhvr>
                                      <p:to>
                                        <p:strVal val="visible"/>
                                      </p:to>
                                    </p:set>
                                    <p:animEffect transition="in" filter="dissolve">
                                      <p:cBhvr>
                                        <p:cTn id="38" dur="500"/>
                                        <p:tgtEl>
                                          <p:spTgt spid="1935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8" grpId="0" autoUpdateAnimBg="0"/>
      <p:bldP spid="193539" grpId="0" build="p" bldLvl="5"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22FFD8AE-C0E7-4845-A88A-49E85975BF31}" type="datetime1">
              <a:rPr lang="de-DE"/>
              <a:pPr>
                <a:defRPr/>
              </a:pPr>
              <a:t>21.04.2010</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22F16EF5-4E24-4ACE-90C9-694A01A1B357}" type="slidenum">
              <a:rPr lang="de-DE"/>
              <a:pPr>
                <a:defRPr/>
              </a:pPr>
              <a:t>12</a:t>
            </a:fld>
            <a:endParaRPr lang="de-DE"/>
          </a:p>
        </p:txBody>
      </p:sp>
      <p:sp>
        <p:nvSpPr>
          <p:cNvPr id="195586" name="Rectangle 2"/>
          <p:cNvSpPr>
            <a:spLocks noGrp="1" noChangeArrowheads="1"/>
          </p:cNvSpPr>
          <p:nvPr>
            <p:ph type="title"/>
          </p:nvPr>
        </p:nvSpPr>
        <p:spPr/>
        <p:txBody>
          <a:bodyPr/>
          <a:lstStyle/>
          <a:p>
            <a:pPr eaLnBrk="1" hangingPunct="1">
              <a:defRPr/>
            </a:pPr>
            <a:r>
              <a:rPr lang="de-DE"/>
              <a:t>Unlauterkeit im Sinne des § 4</a:t>
            </a:r>
          </a:p>
        </p:txBody>
      </p:sp>
      <p:sp>
        <p:nvSpPr>
          <p:cNvPr id="195587" name="Rectangle 3"/>
          <p:cNvSpPr>
            <a:spLocks noGrp="1" noChangeArrowheads="1"/>
          </p:cNvSpPr>
          <p:nvPr>
            <p:ph type="body" idx="1"/>
          </p:nvPr>
        </p:nvSpPr>
        <p:spPr/>
        <p:txBody>
          <a:bodyPr/>
          <a:lstStyle/>
          <a:p>
            <a:pPr marL="812800" indent="-812800" eaLnBrk="1" hangingPunct="1">
              <a:buSzTx/>
              <a:buFont typeface="Wingdings" pitchFamily="2" charset="2"/>
              <a:buAutoNum type="romanUcPeriod"/>
            </a:pPr>
            <a:r>
              <a:rPr lang="de-DE" smtClean="0"/>
              <a:t>§ 4 Ziff. 3 UWG </a:t>
            </a:r>
            <a:br>
              <a:rPr lang="de-DE" smtClean="0"/>
            </a:br>
            <a:r>
              <a:rPr lang="de-DE" smtClean="0"/>
              <a:t>- Schleich- oder sonst getarnte Werbung</a:t>
            </a:r>
          </a:p>
          <a:p>
            <a:pPr marL="812800" indent="-812800" eaLnBrk="1" hangingPunct="1">
              <a:buSzTx/>
              <a:buFont typeface="Wingdings" pitchFamily="2" charset="2"/>
              <a:buAutoNum type="romanUcPeriod"/>
            </a:pPr>
            <a:r>
              <a:rPr lang="de-DE" smtClean="0"/>
              <a:t>§ 4 Ziff. 4 UWG</a:t>
            </a:r>
            <a:br>
              <a:rPr lang="de-DE" smtClean="0"/>
            </a:br>
            <a:r>
              <a:rPr lang="de-DE" smtClean="0"/>
              <a:t>- Bedingungen müssen klar erkennbar sein.</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95586"/>
                                        </p:tgtEl>
                                        <p:attrNameLst>
                                          <p:attrName>style.visibility</p:attrName>
                                        </p:attrNameLst>
                                      </p:cBhvr>
                                      <p:to>
                                        <p:strVal val="visible"/>
                                      </p:to>
                                    </p:set>
                                    <p:anim calcmode="lin" valueType="num">
                                      <p:cBhvr>
                                        <p:cTn id="7" dur="500" fill="hold"/>
                                        <p:tgtEl>
                                          <p:spTgt spid="195586"/>
                                        </p:tgtEl>
                                        <p:attrNameLst>
                                          <p:attrName>ppt_w</p:attrName>
                                        </p:attrNameLst>
                                      </p:cBhvr>
                                      <p:tavLst>
                                        <p:tav tm="0">
                                          <p:val>
                                            <p:fltVal val="0"/>
                                          </p:val>
                                        </p:tav>
                                        <p:tav tm="100000">
                                          <p:val>
                                            <p:strVal val="#ppt_w"/>
                                          </p:val>
                                        </p:tav>
                                      </p:tavLst>
                                    </p:anim>
                                    <p:anim calcmode="lin" valueType="num">
                                      <p:cBhvr>
                                        <p:cTn id="8" dur="500" fill="hold"/>
                                        <p:tgtEl>
                                          <p:spTgt spid="19558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95587">
                                            <p:txEl>
                                              <p:pRg st="0" end="0"/>
                                            </p:txEl>
                                          </p:spTgt>
                                        </p:tgtEl>
                                        <p:attrNameLst>
                                          <p:attrName>style.visibility</p:attrName>
                                        </p:attrNameLst>
                                      </p:cBhvr>
                                      <p:to>
                                        <p:strVal val="visible"/>
                                      </p:to>
                                    </p:set>
                                    <p:animEffect transition="in" filter="dissolve">
                                      <p:cBhvr>
                                        <p:cTn id="13" dur="500"/>
                                        <p:tgtEl>
                                          <p:spTgt spid="19558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95587">
                                            <p:txEl>
                                              <p:pRg st="1" end="1"/>
                                            </p:txEl>
                                          </p:spTgt>
                                        </p:tgtEl>
                                        <p:attrNameLst>
                                          <p:attrName>style.visibility</p:attrName>
                                        </p:attrNameLst>
                                      </p:cBhvr>
                                      <p:to>
                                        <p:strVal val="visible"/>
                                      </p:to>
                                    </p:set>
                                    <p:animEffect transition="in" filter="dissolve">
                                      <p:cBhvr>
                                        <p:cTn id="18" dur="500"/>
                                        <p:tgtEl>
                                          <p:spTgt spid="1955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6" grpId="0" autoUpdateAnimBg="0"/>
      <p:bldP spid="195587" grpId="0" build="p" bldLvl="5"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3F86B4A1-529F-43EC-9763-FC753FE363A4}" type="datetime1">
              <a:rPr lang="de-DE"/>
              <a:pPr>
                <a:defRPr/>
              </a:pPr>
              <a:t>21.04.2010</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94664BCE-BA6D-41A2-89EC-1DBFC82F6091}" type="slidenum">
              <a:rPr lang="de-DE"/>
              <a:pPr>
                <a:defRPr/>
              </a:pPr>
              <a:t>13</a:t>
            </a:fld>
            <a:endParaRPr lang="de-DE"/>
          </a:p>
        </p:txBody>
      </p:sp>
      <p:sp>
        <p:nvSpPr>
          <p:cNvPr id="197634" name="Rectangle 2"/>
          <p:cNvSpPr>
            <a:spLocks noGrp="1" noChangeArrowheads="1"/>
          </p:cNvSpPr>
          <p:nvPr>
            <p:ph type="title"/>
          </p:nvPr>
        </p:nvSpPr>
        <p:spPr/>
        <p:txBody>
          <a:bodyPr/>
          <a:lstStyle/>
          <a:p>
            <a:pPr eaLnBrk="1" hangingPunct="1">
              <a:defRPr/>
            </a:pPr>
            <a:r>
              <a:rPr lang="de-DE"/>
              <a:t>Rechtsfolgen </a:t>
            </a:r>
          </a:p>
        </p:txBody>
      </p:sp>
      <p:sp>
        <p:nvSpPr>
          <p:cNvPr id="197635" name="Rectangle 3"/>
          <p:cNvSpPr>
            <a:spLocks noGrp="1" noChangeArrowheads="1"/>
          </p:cNvSpPr>
          <p:nvPr>
            <p:ph type="body" idx="1"/>
          </p:nvPr>
        </p:nvSpPr>
        <p:spPr/>
        <p:txBody>
          <a:bodyPr/>
          <a:lstStyle/>
          <a:p>
            <a:pPr marL="812800" indent="-812800" eaLnBrk="1" hangingPunct="1">
              <a:lnSpc>
                <a:spcPct val="90000"/>
              </a:lnSpc>
              <a:buSzTx/>
              <a:buFont typeface="Wingdings" pitchFamily="2" charset="2"/>
              <a:buAutoNum type="romanUcPeriod"/>
            </a:pPr>
            <a:r>
              <a:rPr lang="de-DE" sz="2800" smtClean="0"/>
              <a:t>Beseitigungs- und Unterlassungsanspruch, § 8</a:t>
            </a:r>
          </a:p>
          <a:p>
            <a:pPr marL="1168400" lvl="1" indent="-711200" eaLnBrk="1" hangingPunct="1">
              <a:lnSpc>
                <a:spcPct val="90000"/>
              </a:lnSpc>
              <a:buSzTx/>
              <a:buFont typeface="Wingdings" pitchFamily="2" charset="2"/>
              <a:buNone/>
            </a:pPr>
            <a:r>
              <a:rPr lang="de-DE" sz="2000" smtClean="0"/>
              <a:t>(P) Aktivlegitimation im Falle des § 8 </a:t>
            </a:r>
          </a:p>
          <a:p>
            <a:pPr marL="812800" indent="-812800" eaLnBrk="1" hangingPunct="1">
              <a:lnSpc>
                <a:spcPct val="90000"/>
              </a:lnSpc>
              <a:buSzTx/>
              <a:buFont typeface="Wingdings" pitchFamily="2" charset="2"/>
              <a:buAutoNum type="romanUcPeriod"/>
            </a:pPr>
            <a:r>
              <a:rPr lang="de-DE" sz="2800" smtClean="0"/>
              <a:t>Schadenersatzanspruch, § 9</a:t>
            </a:r>
          </a:p>
          <a:p>
            <a:pPr marL="812800" indent="-812800" eaLnBrk="1" hangingPunct="1">
              <a:lnSpc>
                <a:spcPct val="90000"/>
              </a:lnSpc>
              <a:buSzTx/>
              <a:buFont typeface="Wingdings" pitchFamily="2" charset="2"/>
              <a:buAutoNum type="romanUcPeriod"/>
            </a:pPr>
            <a:r>
              <a:rPr lang="de-DE" sz="2800" smtClean="0"/>
              <a:t>Gewinnabschöpfungsanspruch § 10</a:t>
            </a:r>
          </a:p>
          <a:p>
            <a:pPr marL="812800" indent="-812800" eaLnBrk="1" hangingPunct="1">
              <a:lnSpc>
                <a:spcPct val="90000"/>
              </a:lnSpc>
              <a:buSzTx/>
              <a:buFont typeface="Wingdings" pitchFamily="2" charset="2"/>
              <a:buAutoNum type="romanUcPeriod"/>
            </a:pPr>
            <a:r>
              <a:rPr lang="de-DE" sz="2800" smtClean="0"/>
              <a:t>Verfahren</a:t>
            </a:r>
          </a:p>
          <a:p>
            <a:pPr marL="1168400" lvl="1" indent="-711200" eaLnBrk="1" hangingPunct="1">
              <a:lnSpc>
                <a:spcPct val="90000"/>
              </a:lnSpc>
              <a:buSzTx/>
              <a:buFont typeface="Wingdings" pitchFamily="2" charset="2"/>
              <a:buAutoNum type="arabicPeriod"/>
            </a:pPr>
            <a:r>
              <a:rPr lang="de-DE" sz="2400" smtClean="0"/>
              <a:t>Abmahnung = Verwarnung, § 12 Abs. 1 S. 1 UWG</a:t>
            </a:r>
          </a:p>
          <a:p>
            <a:pPr marL="1168400" lvl="1" indent="-711200" eaLnBrk="1" hangingPunct="1">
              <a:lnSpc>
                <a:spcPct val="90000"/>
              </a:lnSpc>
              <a:buSzTx/>
              <a:buFont typeface="Wingdings" pitchFamily="2" charset="2"/>
              <a:buAutoNum type="arabicPeriod"/>
            </a:pPr>
            <a:r>
              <a:rPr lang="de-DE" sz="2400" smtClean="0"/>
              <a:t>Strafbewehrte Unterlassungserklärung </a:t>
            </a:r>
          </a:p>
          <a:p>
            <a:pPr marL="1168400" lvl="1" indent="-711200" eaLnBrk="1" hangingPunct="1">
              <a:lnSpc>
                <a:spcPct val="90000"/>
              </a:lnSpc>
              <a:buSzTx/>
              <a:buFont typeface="Wingdings" pitchFamily="2" charset="2"/>
              <a:buAutoNum type="arabicPeriod"/>
            </a:pPr>
            <a:r>
              <a:rPr lang="de-DE" sz="2400" smtClean="0"/>
              <a:t>Einstweilige Verfügung</a:t>
            </a:r>
          </a:p>
          <a:p>
            <a:pPr marL="1168400" lvl="1" indent="-711200" eaLnBrk="1" hangingPunct="1">
              <a:lnSpc>
                <a:spcPct val="90000"/>
              </a:lnSpc>
              <a:buSzTx/>
              <a:buFont typeface="Wingdings" pitchFamily="2" charset="2"/>
              <a:buAutoNum type="arabicPeriod"/>
            </a:pPr>
            <a:r>
              <a:rPr lang="de-DE" sz="2400" smtClean="0"/>
              <a:t>Abschlussschreiben / Bestätigungsschreiben</a:t>
            </a:r>
          </a:p>
          <a:p>
            <a:pPr marL="1168400" lvl="1" indent="-711200" eaLnBrk="1" hangingPunct="1">
              <a:lnSpc>
                <a:spcPct val="90000"/>
              </a:lnSpc>
              <a:buSzTx/>
              <a:buFont typeface="Wingdings" pitchFamily="2" charset="2"/>
              <a:buAutoNum type="arabicPeriod"/>
            </a:pPr>
            <a:r>
              <a:rPr lang="de-DE" sz="2400" smtClean="0"/>
              <a:t>Hauptsacheklage</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97634"/>
                                        </p:tgtEl>
                                        <p:attrNameLst>
                                          <p:attrName>style.visibility</p:attrName>
                                        </p:attrNameLst>
                                      </p:cBhvr>
                                      <p:to>
                                        <p:strVal val="visible"/>
                                      </p:to>
                                    </p:set>
                                    <p:anim calcmode="lin" valueType="num">
                                      <p:cBhvr>
                                        <p:cTn id="7" dur="500" fill="hold"/>
                                        <p:tgtEl>
                                          <p:spTgt spid="197634"/>
                                        </p:tgtEl>
                                        <p:attrNameLst>
                                          <p:attrName>ppt_w</p:attrName>
                                        </p:attrNameLst>
                                      </p:cBhvr>
                                      <p:tavLst>
                                        <p:tav tm="0">
                                          <p:val>
                                            <p:fltVal val="0"/>
                                          </p:val>
                                        </p:tav>
                                        <p:tav tm="100000">
                                          <p:val>
                                            <p:strVal val="#ppt_w"/>
                                          </p:val>
                                        </p:tav>
                                      </p:tavLst>
                                    </p:anim>
                                    <p:anim calcmode="lin" valueType="num">
                                      <p:cBhvr>
                                        <p:cTn id="8" dur="500" fill="hold"/>
                                        <p:tgtEl>
                                          <p:spTgt spid="19763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97635">
                                            <p:txEl>
                                              <p:pRg st="0" end="0"/>
                                            </p:txEl>
                                          </p:spTgt>
                                        </p:tgtEl>
                                        <p:attrNameLst>
                                          <p:attrName>style.visibility</p:attrName>
                                        </p:attrNameLst>
                                      </p:cBhvr>
                                      <p:to>
                                        <p:strVal val="visible"/>
                                      </p:to>
                                    </p:set>
                                    <p:animEffect transition="in" filter="dissolve">
                                      <p:cBhvr>
                                        <p:cTn id="13" dur="500"/>
                                        <p:tgtEl>
                                          <p:spTgt spid="19763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97635">
                                            <p:txEl>
                                              <p:pRg st="1" end="1"/>
                                            </p:txEl>
                                          </p:spTgt>
                                        </p:tgtEl>
                                        <p:attrNameLst>
                                          <p:attrName>style.visibility</p:attrName>
                                        </p:attrNameLst>
                                      </p:cBhvr>
                                      <p:to>
                                        <p:strVal val="visible"/>
                                      </p:to>
                                    </p:set>
                                    <p:animEffect transition="in" filter="dissolve">
                                      <p:cBhvr>
                                        <p:cTn id="18" dur="500"/>
                                        <p:tgtEl>
                                          <p:spTgt spid="19763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97635">
                                            <p:txEl>
                                              <p:pRg st="2" end="2"/>
                                            </p:txEl>
                                          </p:spTgt>
                                        </p:tgtEl>
                                        <p:attrNameLst>
                                          <p:attrName>style.visibility</p:attrName>
                                        </p:attrNameLst>
                                      </p:cBhvr>
                                      <p:to>
                                        <p:strVal val="visible"/>
                                      </p:to>
                                    </p:set>
                                    <p:animEffect transition="in" filter="dissolve">
                                      <p:cBhvr>
                                        <p:cTn id="23" dur="500"/>
                                        <p:tgtEl>
                                          <p:spTgt spid="19763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97635">
                                            <p:txEl>
                                              <p:pRg st="3" end="3"/>
                                            </p:txEl>
                                          </p:spTgt>
                                        </p:tgtEl>
                                        <p:attrNameLst>
                                          <p:attrName>style.visibility</p:attrName>
                                        </p:attrNameLst>
                                      </p:cBhvr>
                                      <p:to>
                                        <p:strVal val="visible"/>
                                      </p:to>
                                    </p:set>
                                    <p:animEffect transition="in" filter="dissolve">
                                      <p:cBhvr>
                                        <p:cTn id="28" dur="500"/>
                                        <p:tgtEl>
                                          <p:spTgt spid="19763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97635">
                                            <p:txEl>
                                              <p:pRg st="4" end="4"/>
                                            </p:txEl>
                                          </p:spTgt>
                                        </p:tgtEl>
                                        <p:attrNameLst>
                                          <p:attrName>style.visibility</p:attrName>
                                        </p:attrNameLst>
                                      </p:cBhvr>
                                      <p:to>
                                        <p:strVal val="visible"/>
                                      </p:to>
                                    </p:set>
                                    <p:animEffect transition="in" filter="dissolve">
                                      <p:cBhvr>
                                        <p:cTn id="33" dur="500"/>
                                        <p:tgtEl>
                                          <p:spTgt spid="197635">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97635">
                                            <p:txEl>
                                              <p:pRg st="5" end="5"/>
                                            </p:txEl>
                                          </p:spTgt>
                                        </p:tgtEl>
                                        <p:attrNameLst>
                                          <p:attrName>style.visibility</p:attrName>
                                        </p:attrNameLst>
                                      </p:cBhvr>
                                      <p:to>
                                        <p:strVal val="visible"/>
                                      </p:to>
                                    </p:set>
                                    <p:animEffect transition="in" filter="dissolve">
                                      <p:cBhvr>
                                        <p:cTn id="38" dur="500"/>
                                        <p:tgtEl>
                                          <p:spTgt spid="197635">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97635">
                                            <p:txEl>
                                              <p:pRg st="6" end="6"/>
                                            </p:txEl>
                                          </p:spTgt>
                                        </p:tgtEl>
                                        <p:attrNameLst>
                                          <p:attrName>style.visibility</p:attrName>
                                        </p:attrNameLst>
                                      </p:cBhvr>
                                      <p:to>
                                        <p:strVal val="visible"/>
                                      </p:to>
                                    </p:set>
                                    <p:animEffect transition="in" filter="dissolve">
                                      <p:cBhvr>
                                        <p:cTn id="43" dur="500"/>
                                        <p:tgtEl>
                                          <p:spTgt spid="197635">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197635">
                                            <p:txEl>
                                              <p:pRg st="7" end="7"/>
                                            </p:txEl>
                                          </p:spTgt>
                                        </p:tgtEl>
                                        <p:attrNameLst>
                                          <p:attrName>style.visibility</p:attrName>
                                        </p:attrNameLst>
                                      </p:cBhvr>
                                      <p:to>
                                        <p:strVal val="visible"/>
                                      </p:to>
                                    </p:set>
                                    <p:animEffect transition="in" filter="dissolve">
                                      <p:cBhvr>
                                        <p:cTn id="48" dur="500"/>
                                        <p:tgtEl>
                                          <p:spTgt spid="197635">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197635">
                                            <p:txEl>
                                              <p:pRg st="8" end="8"/>
                                            </p:txEl>
                                          </p:spTgt>
                                        </p:tgtEl>
                                        <p:attrNameLst>
                                          <p:attrName>style.visibility</p:attrName>
                                        </p:attrNameLst>
                                      </p:cBhvr>
                                      <p:to>
                                        <p:strVal val="visible"/>
                                      </p:to>
                                    </p:set>
                                    <p:animEffect transition="in" filter="dissolve">
                                      <p:cBhvr>
                                        <p:cTn id="53" dur="500"/>
                                        <p:tgtEl>
                                          <p:spTgt spid="197635">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197635">
                                            <p:txEl>
                                              <p:pRg st="9" end="9"/>
                                            </p:txEl>
                                          </p:spTgt>
                                        </p:tgtEl>
                                        <p:attrNameLst>
                                          <p:attrName>style.visibility</p:attrName>
                                        </p:attrNameLst>
                                      </p:cBhvr>
                                      <p:to>
                                        <p:strVal val="visible"/>
                                      </p:to>
                                    </p:set>
                                    <p:animEffect transition="in" filter="dissolve">
                                      <p:cBhvr>
                                        <p:cTn id="58" dur="500"/>
                                        <p:tgtEl>
                                          <p:spTgt spid="19763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4" grpId="0" autoUpdateAnimBg="0"/>
      <p:bldP spid="197635" grpId="0" build="p" bldLvl="5"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4335EB8F-3B59-4356-A84D-32A9137583A2}" type="datetime1">
              <a:rPr lang="de-DE"/>
              <a:pPr>
                <a:defRPr/>
              </a:pPr>
              <a:t>21.04.2010</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01B73A13-F914-410E-ABA4-9F027A6DE36F}" type="slidenum">
              <a:rPr lang="de-DE"/>
              <a:pPr>
                <a:defRPr/>
              </a:pPr>
              <a:t>2</a:t>
            </a:fld>
            <a:endParaRPr lang="de-DE"/>
          </a:p>
        </p:txBody>
      </p:sp>
      <p:sp>
        <p:nvSpPr>
          <p:cNvPr id="171010" name="Rectangle 2"/>
          <p:cNvSpPr>
            <a:spLocks noGrp="1" noChangeArrowheads="1"/>
          </p:cNvSpPr>
          <p:nvPr>
            <p:ph type="title"/>
          </p:nvPr>
        </p:nvSpPr>
        <p:spPr/>
        <p:txBody>
          <a:bodyPr/>
          <a:lstStyle/>
          <a:p>
            <a:pPr eaLnBrk="1" hangingPunct="1">
              <a:defRPr/>
            </a:pPr>
            <a:r>
              <a:rPr lang="de-DE"/>
              <a:t>Der Tatbestand des § 6  UWG</a:t>
            </a:r>
          </a:p>
        </p:txBody>
      </p:sp>
      <p:sp>
        <p:nvSpPr>
          <p:cNvPr id="171011" name="Rectangle 3"/>
          <p:cNvSpPr>
            <a:spLocks noGrp="1" noChangeArrowheads="1"/>
          </p:cNvSpPr>
          <p:nvPr>
            <p:ph type="body" idx="1"/>
          </p:nvPr>
        </p:nvSpPr>
        <p:spPr/>
        <p:txBody>
          <a:bodyPr/>
          <a:lstStyle/>
          <a:p>
            <a:pPr marL="812800" indent="-812800" eaLnBrk="1" hangingPunct="1">
              <a:lnSpc>
                <a:spcPct val="90000"/>
              </a:lnSpc>
              <a:buSzTx/>
              <a:buFont typeface="Wingdings" pitchFamily="2" charset="2"/>
              <a:buAutoNum type="romanUcPeriod"/>
            </a:pPr>
            <a:r>
              <a:rPr lang="de-DE" smtClean="0"/>
              <a:t>Überblick</a:t>
            </a:r>
          </a:p>
          <a:p>
            <a:pPr marL="812800" indent="-812800" eaLnBrk="1" hangingPunct="1">
              <a:lnSpc>
                <a:spcPct val="90000"/>
              </a:lnSpc>
              <a:buSzTx/>
              <a:buFont typeface="Wingdings" pitchFamily="2" charset="2"/>
              <a:buAutoNum type="romanUcPeriod"/>
            </a:pPr>
            <a:r>
              <a:rPr lang="de-DE" smtClean="0"/>
              <a:t>Einzelne unzulässige Vergleiche § 6 II</a:t>
            </a:r>
          </a:p>
          <a:p>
            <a:pPr marL="1168400" lvl="1" indent="-711200" eaLnBrk="1" hangingPunct="1">
              <a:lnSpc>
                <a:spcPct val="90000"/>
              </a:lnSpc>
              <a:buSzTx/>
              <a:buFont typeface="Wingdings" pitchFamily="2" charset="2"/>
              <a:buAutoNum type="arabicPeriod"/>
            </a:pPr>
            <a:r>
              <a:rPr lang="de-DE" smtClean="0"/>
              <a:t>Zweckbestimmung, § 6 II Nr. 1</a:t>
            </a:r>
          </a:p>
          <a:p>
            <a:pPr marL="1168400" lvl="1" indent="-711200" eaLnBrk="1" hangingPunct="1">
              <a:lnSpc>
                <a:spcPct val="90000"/>
              </a:lnSpc>
              <a:buSzTx/>
              <a:buFont typeface="Wingdings" pitchFamily="2" charset="2"/>
              <a:buAutoNum type="arabicPeriod"/>
            </a:pPr>
            <a:r>
              <a:rPr lang="de-DE" smtClean="0"/>
              <a:t>Objektivität, § 6 II Nr. 2</a:t>
            </a:r>
          </a:p>
          <a:p>
            <a:pPr marL="1168400" lvl="1" indent="-711200" eaLnBrk="1" hangingPunct="1">
              <a:lnSpc>
                <a:spcPct val="90000"/>
              </a:lnSpc>
              <a:buSzTx/>
              <a:buFont typeface="Wingdings" pitchFamily="2" charset="2"/>
              <a:buAutoNum type="arabicPeriod"/>
            </a:pPr>
            <a:r>
              <a:rPr lang="de-DE" smtClean="0"/>
              <a:t>Verbot der Verwechslungs</a:t>
            </a:r>
            <a:r>
              <a:rPr lang="de-DE" b="1" u="sng" smtClean="0"/>
              <a:t>gefahr</a:t>
            </a:r>
            <a:r>
              <a:rPr lang="de-DE" smtClean="0"/>
              <a:t>, § 6 II Nr. 3</a:t>
            </a:r>
          </a:p>
          <a:p>
            <a:pPr marL="1168400" lvl="1" indent="-711200" eaLnBrk="1" hangingPunct="1">
              <a:lnSpc>
                <a:spcPct val="90000"/>
              </a:lnSpc>
              <a:buSzTx/>
              <a:buFont typeface="Wingdings" pitchFamily="2" charset="2"/>
              <a:buAutoNum type="arabicPeriod"/>
            </a:pPr>
            <a:r>
              <a:rPr lang="de-DE" smtClean="0"/>
              <a:t>Ruf </a:t>
            </a:r>
            <a:r>
              <a:rPr lang="de-DE" i="1" smtClean="0"/>
              <a:t>(Wertschätzung a.F.)</a:t>
            </a:r>
            <a:r>
              <a:rPr lang="de-DE" smtClean="0"/>
              <a:t>, § 6 II Nr. 4</a:t>
            </a:r>
          </a:p>
          <a:p>
            <a:pPr marL="1168400" lvl="1" indent="-711200" eaLnBrk="1" hangingPunct="1">
              <a:lnSpc>
                <a:spcPct val="90000"/>
              </a:lnSpc>
              <a:buSzTx/>
              <a:buFont typeface="Wingdings" pitchFamily="2" charset="2"/>
              <a:buAutoNum type="arabicPeriod"/>
            </a:pPr>
            <a:r>
              <a:rPr lang="de-DE" smtClean="0"/>
              <a:t>Herabsetzung/Verunglimpfung, § 6 II Nr. 5</a:t>
            </a:r>
          </a:p>
          <a:p>
            <a:pPr marL="1168400" lvl="1" indent="-711200" eaLnBrk="1" hangingPunct="1">
              <a:lnSpc>
                <a:spcPct val="90000"/>
              </a:lnSpc>
              <a:buSzTx/>
              <a:buFont typeface="Wingdings" pitchFamily="2" charset="2"/>
              <a:buAutoNum type="arabicPeriod"/>
            </a:pPr>
            <a:r>
              <a:rPr lang="de-DE" smtClean="0"/>
              <a:t>Imitation/Nachahmung, § 6 II Nr. 6</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71010"/>
                                        </p:tgtEl>
                                        <p:attrNameLst>
                                          <p:attrName>style.visibility</p:attrName>
                                        </p:attrNameLst>
                                      </p:cBhvr>
                                      <p:to>
                                        <p:strVal val="visible"/>
                                      </p:to>
                                    </p:set>
                                    <p:anim calcmode="lin" valueType="num">
                                      <p:cBhvr>
                                        <p:cTn id="7" dur="500" fill="hold"/>
                                        <p:tgtEl>
                                          <p:spTgt spid="171010"/>
                                        </p:tgtEl>
                                        <p:attrNameLst>
                                          <p:attrName>ppt_w</p:attrName>
                                        </p:attrNameLst>
                                      </p:cBhvr>
                                      <p:tavLst>
                                        <p:tav tm="0">
                                          <p:val>
                                            <p:fltVal val="0"/>
                                          </p:val>
                                        </p:tav>
                                        <p:tav tm="100000">
                                          <p:val>
                                            <p:strVal val="#ppt_w"/>
                                          </p:val>
                                        </p:tav>
                                      </p:tavLst>
                                    </p:anim>
                                    <p:anim calcmode="lin" valueType="num">
                                      <p:cBhvr>
                                        <p:cTn id="8" dur="500" fill="hold"/>
                                        <p:tgtEl>
                                          <p:spTgt spid="17101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71011">
                                            <p:txEl>
                                              <p:pRg st="0" end="0"/>
                                            </p:txEl>
                                          </p:spTgt>
                                        </p:tgtEl>
                                        <p:attrNameLst>
                                          <p:attrName>style.visibility</p:attrName>
                                        </p:attrNameLst>
                                      </p:cBhvr>
                                      <p:to>
                                        <p:strVal val="visible"/>
                                      </p:to>
                                    </p:set>
                                    <p:animEffect transition="in" filter="dissolve">
                                      <p:cBhvr>
                                        <p:cTn id="13" dur="500"/>
                                        <p:tgtEl>
                                          <p:spTgt spid="171011">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71011">
                                            <p:txEl>
                                              <p:pRg st="1" end="1"/>
                                            </p:txEl>
                                          </p:spTgt>
                                        </p:tgtEl>
                                        <p:attrNameLst>
                                          <p:attrName>style.visibility</p:attrName>
                                        </p:attrNameLst>
                                      </p:cBhvr>
                                      <p:to>
                                        <p:strVal val="visible"/>
                                      </p:to>
                                    </p:set>
                                    <p:animEffect transition="in" filter="dissolve">
                                      <p:cBhvr>
                                        <p:cTn id="18" dur="500"/>
                                        <p:tgtEl>
                                          <p:spTgt spid="171011">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71011">
                                            <p:txEl>
                                              <p:pRg st="2" end="2"/>
                                            </p:txEl>
                                          </p:spTgt>
                                        </p:tgtEl>
                                        <p:attrNameLst>
                                          <p:attrName>style.visibility</p:attrName>
                                        </p:attrNameLst>
                                      </p:cBhvr>
                                      <p:to>
                                        <p:strVal val="visible"/>
                                      </p:to>
                                    </p:set>
                                    <p:animEffect transition="in" filter="dissolve">
                                      <p:cBhvr>
                                        <p:cTn id="23" dur="500"/>
                                        <p:tgtEl>
                                          <p:spTgt spid="17101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71011">
                                            <p:txEl>
                                              <p:pRg st="3" end="3"/>
                                            </p:txEl>
                                          </p:spTgt>
                                        </p:tgtEl>
                                        <p:attrNameLst>
                                          <p:attrName>style.visibility</p:attrName>
                                        </p:attrNameLst>
                                      </p:cBhvr>
                                      <p:to>
                                        <p:strVal val="visible"/>
                                      </p:to>
                                    </p:set>
                                    <p:animEffect transition="in" filter="dissolve">
                                      <p:cBhvr>
                                        <p:cTn id="28" dur="500"/>
                                        <p:tgtEl>
                                          <p:spTgt spid="171011">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71011">
                                            <p:txEl>
                                              <p:pRg st="4" end="4"/>
                                            </p:txEl>
                                          </p:spTgt>
                                        </p:tgtEl>
                                        <p:attrNameLst>
                                          <p:attrName>style.visibility</p:attrName>
                                        </p:attrNameLst>
                                      </p:cBhvr>
                                      <p:to>
                                        <p:strVal val="visible"/>
                                      </p:to>
                                    </p:set>
                                    <p:animEffect transition="in" filter="dissolve">
                                      <p:cBhvr>
                                        <p:cTn id="33" dur="500"/>
                                        <p:tgtEl>
                                          <p:spTgt spid="171011">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71011">
                                            <p:txEl>
                                              <p:pRg st="5" end="5"/>
                                            </p:txEl>
                                          </p:spTgt>
                                        </p:tgtEl>
                                        <p:attrNameLst>
                                          <p:attrName>style.visibility</p:attrName>
                                        </p:attrNameLst>
                                      </p:cBhvr>
                                      <p:to>
                                        <p:strVal val="visible"/>
                                      </p:to>
                                    </p:set>
                                    <p:animEffect transition="in" filter="dissolve">
                                      <p:cBhvr>
                                        <p:cTn id="38" dur="500"/>
                                        <p:tgtEl>
                                          <p:spTgt spid="171011">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71011">
                                            <p:txEl>
                                              <p:pRg st="6" end="6"/>
                                            </p:txEl>
                                          </p:spTgt>
                                        </p:tgtEl>
                                        <p:attrNameLst>
                                          <p:attrName>style.visibility</p:attrName>
                                        </p:attrNameLst>
                                      </p:cBhvr>
                                      <p:to>
                                        <p:strVal val="visible"/>
                                      </p:to>
                                    </p:set>
                                    <p:animEffect transition="in" filter="dissolve">
                                      <p:cBhvr>
                                        <p:cTn id="43" dur="500"/>
                                        <p:tgtEl>
                                          <p:spTgt spid="171011">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171011">
                                            <p:txEl>
                                              <p:pRg st="7" end="7"/>
                                            </p:txEl>
                                          </p:spTgt>
                                        </p:tgtEl>
                                        <p:attrNameLst>
                                          <p:attrName>style.visibility</p:attrName>
                                        </p:attrNameLst>
                                      </p:cBhvr>
                                      <p:to>
                                        <p:strVal val="visible"/>
                                      </p:to>
                                    </p:set>
                                    <p:animEffect transition="in" filter="dissolve">
                                      <p:cBhvr>
                                        <p:cTn id="48" dur="500"/>
                                        <p:tgtEl>
                                          <p:spTgt spid="1710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0" grpId="0" autoUpdateAnimBg="0"/>
      <p:bldP spid="171011" grpId="0" build="p" bldLvl="5"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2FC01292-D098-4C32-86EC-A23B1D93E258}" type="datetime1">
              <a:rPr lang="de-DE"/>
              <a:pPr>
                <a:defRPr/>
              </a:pPr>
              <a:t>21.04.2010</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4F3CBF1B-17BB-4994-84F1-521E287A7C20}" type="slidenum">
              <a:rPr lang="de-DE"/>
              <a:pPr>
                <a:defRPr/>
              </a:pPr>
              <a:t>3</a:t>
            </a:fld>
            <a:endParaRPr lang="de-DE"/>
          </a:p>
        </p:txBody>
      </p:sp>
      <p:sp>
        <p:nvSpPr>
          <p:cNvPr id="175106" name="Rectangle 1026"/>
          <p:cNvSpPr>
            <a:spLocks noGrp="1" noChangeArrowheads="1"/>
          </p:cNvSpPr>
          <p:nvPr>
            <p:ph type="title"/>
          </p:nvPr>
        </p:nvSpPr>
        <p:spPr/>
        <p:txBody>
          <a:bodyPr/>
          <a:lstStyle/>
          <a:p>
            <a:pPr eaLnBrk="1" hangingPunct="1">
              <a:defRPr/>
            </a:pPr>
            <a:r>
              <a:rPr lang="de-DE"/>
              <a:t>I. Überblick</a:t>
            </a:r>
          </a:p>
        </p:txBody>
      </p:sp>
      <p:sp>
        <p:nvSpPr>
          <p:cNvPr id="175107" name="Rectangle 1027"/>
          <p:cNvSpPr>
            <a:spLocks noGrp="1" noChangeArrowheads="1"/>
          </p:cNvSpPr>
          <p:nvPr>
            <p:ph type="body" idx="1"/>
          </p:nvPr>
        </p:nvSpPr>
        <p:spPr/>
        <p:txBody>
          <a:bodyPr/>
          <a:lstStyle/>
          <a:p>
            <a:pPr marL="812800" indent="-812800" eaLnBrk="1" hangingPunct="1">
              <a:buSzTx/>
              <a:buFont typeface="Wingdings" pitchFamily="2" charset="2"/>
              <a:buAutoNum type="arabicPeriod"/>
            </a:pPr>
            <a:r>
              <a:rPr lang="de-DE" smtClean="0"/>
              <a:t>Begriff Werbung</a:t>
            </a:r>
          </a:p>
          <a:p>
            <a:pPr marL="1168400" lvl="1" indent="-711200" eaLnBrk="1" hangingPunct="1">
              <a:buSzTx/>
              <a:buFontTx/>
              <a:buChar char="•"/>
            </a:pPr>
            <a:r>
              <a:rPr lang="de-DE" smtClean="0"/>
              <a:t>siehe  § 7</a:t>
            </a:r>
          </a:p>
          <a:p>
            <a:pPr marL="812800" indent="-812800" eaLnBrk="1" hangingPunct="1">
              <a:buSzTx/>
              <a:buFont typeface="Wingdings" pitchFamily="2" charset="2"/>
              <a:buAutoNum type="arabicPeriod"/>
            </a:pPr>
            <a:r>
              <a:rPr lang="de-DE" smtClean="0"/>
              <a:t>Mitbewerber</a:t>
            </a:r>
          </a:p>
          <a:p>
            <a:pPr marL="1168400" lvl="1" indent="-711200" eaLnBrk="1" hangingPunct="1">
              <a:buSzTx/>
              <a:buFontTx/>
              <a:buChar char="•"/>
            </a:pPr>
            <a:r>
              <a:rPr lang="de-DE" smtClean="0"/>
              <a:t>§ 2 I Nr. 3 UWG</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75106"/>
                                        </p:tgtEl>
                                        <p:attrNameLst>
                                          <p:attrName>style.visibility</p:attrName>
                                        </p:attrNameLst>
                                      </p:cBhvr>
                                      <p:to>
                                        <p:strVal val="visible"/>
                                      </p:to>
                                    </p:set>
                                    <p:anim to="" calcmode="lin" valueType="num">
                                      <p:cBhvr>
                                        <p:cTn id="7" dur="1" fill="hold"/>
                                        <p:tgtEl>
                                          <p:spTgt spid="17510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5107">
                                            <p:txEl>
                                              <p:pRg st="0" end="0"/>
                                            </p:txEl>
                                          </p:spTgt>
                                        </p:tgtEl>
                                        <p:attrNameLst>
                                          <p:attrName>style.visibility</p:attrName>
                                        </p:attrNameLst>
                                      </p:cBhvr>
                                      <p:to>
                                        <p:strVal val="visible"/>
                                      </p:to>
                                    </p:set>
                                    <p:animEffect transition="in" filter="dissolve">
                                      <p:cBhvr>
                                        <p:cTn id="12" dur="500"/>
                                        <p:tgtEl>
                                          <p:spTgt spid="17510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5107">
                                            <p:txEl>
                                              <p:pRg st="1" end="1"/>
                                            </p:txEl>
                                          </p:spTgt>
                                        </p:tgtEl>
                                        <p:attrNameLst>
                                          <p:attrName>style.visibility</p:attrName>
                                        </p:attrNameLst>
                                      </p:cBhvr>
                                      <p:to>
                                        <p:strVal val="visible"/>
                                      </p:to>
                                    </p:set>
                                    <p:animEffect transition="in" filter="dissolve">
                                      <p:cBhvr>
                                        <p:cTn id="17" dur="500"/>
                                        <p:tgtEl>
                                          <p:spTgt spid="17510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75107">
                                            <p:txEl>
                                              <p:pRg st="2" end="2"/>
                                            </p:txEl>
                                          </p:spTgt>
                                        </p:tgtEl>
                                        <p:attrNameLst>
                                          <p:attrName>style.visibility</p:attrName>
                                        </p:attrNameLst>
                                      </p:cBhvr>
                                      <p:to>
                                        <p:strVal val="visible"/>
                                      </p:to>
                                    </p:set>
                                    <p:animEffect transition="in" filter="dissolve">
                                      <p:cBhvr>
                                        <p:cTn id="22" dur="500"/>
                                        <p:tgtEl>
                                          <p:spTgt spid="17510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5107">
                                            <p:txEl>
                                              <p:pRg st="3" end="3"/>
                                            </p:txEl>
                                          </p:spTgt>
                                        </p:tgtEl>
                                        <p:attrNameLst>
                                          <p:attrName>style.visibility</p:attrName>
                                        </p:attrNameLst>
                                      </p:cBhvr>
                                      <p:to>
                                        <p:strVal val="visible"/>
                                      </p:to>
                                    </p:set>
                                    <p:animEffect transition="in" filter="dissolve">
                                      <p:cBhvr>
                                        <p:cTn id="27" dur="500"/>
                                        <p:tgtEl>
                                          <p:spTgt spid="1751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6" grpId="0" autoUpdateAnimBg="0"/>
      <p:bldP spid="175107" grpId="0" build="p" bldLvl="4"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85131D1-E03F-47C5-ADB8-C951DA777553}" type="datetime1">
              <a:rPr lang="de-DE"/>
              <a:pPr>
                <a:defRPr/>
              </a:pPr>
              <a:t>21.04.2010</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BB9D9234-3761-462D-93A3-F1B338B6CB1D}" type="slidenum">
              <a:rPr lang="de-DE"/>
              <a:pPr>
                <a:defRPr/>
              </a:pPr>
              <a:t>4</a:t>
            </a:fld>
            <a:endParaRPr lang="de-DE"/>
          </a:p>
        </p:txBody>
      </p:sp>
      <p:sp>
        <p:nvSpPr>
          <p:cNvPr id="178178" name="Rectangle 2"/>
          <p:cNvSpPr>
            <a:spLocks noGrp="1" noChangeArrowheads="1"/>
          </p:cNvSpPr>
          <p:nvPr>
            <p:ph type="title"/>
          </p:nvPr>
        </p:nvSpPr>
        <p:spPr/>
        <p:txBody>
          <a:bodyPr/>
          <a:lstStyle/>
          <a:p>
            <a:pPr eaLnBrk="1" hangingPunct="1">
              <a:defRPr/>
            </a:pPr>
            <a:r>
              <a:rPr lang="de-DE"/>
              <a:t>I. Überblick</a:t>
            </a:r>
          </a:p>
        </p:txBody>
      </p:sp>
      <p:sp>
        <p:nvSpPr>
          <p:cNvPr id="178179" name="Rectangle 3"/>
          <p:cNvSpPr>
            <a:spLocks noGrp="1" noChangeArrowheads="1"/>
          </p:cNvSpPr>
          <p:nvPr>
            <p:ph type="body" idx="1"/>
          </p:nvPr>
        </p:nvSpPr>
        <p:spPr/>
        <p:txBody>
          <a:bodyPr/>
          <a:lstStyle/>
          <a:p>
            <a:pPr marL="812800" indent="-812800" eaLnBrk="1" hangingPunct="1">
              <a:lnSpc>
                <a:spcPct val="90000"/>
              </a:lnSpc>
              <a:buSzTx/>
              <a:buFont typeface="Wingdings" pitchFamily="2" charset="2"/>
              <a:buAutoNum type="arabicPeriod" startAt="3"/>
            </a:pPr>
            <a:r>
              <a:rPr lang="de-DE" smtClean="0"/>
              <a:t>Erkennbarkeit</a:t>
            </a:r>
          </a:p>
          <a:p>
            <a:pPr marL="1168400" lvl="1" indent="-711200" eaLnBrk="1" hangingPunct="1">
              <a:lnSpc>
                <a:spcPct val="90000"/>
              </a:lnSpc>
              <a:buSzTx/>
              <a:buFont typeface="Wingdings" pitchFamily="2" charset="2"/>
              <a:buAutoNum type="alphaLcParenR"/>
            </a:pPr>
            <a:r>
              <a:rPr lang="de-DE" smtClean="0"/>
              <a:t>unmittelbare Erkennbarkeit ist gegeben, wenn </a:t>
            </a:r>
          </a:p>
          <a:p>
            <a:pPr marL="1524000" lvl="2" indent="-609600" eaLnBrk="1" hangingPunct="1">
              <a:lnSpc>
                <a:spcPct val="90000"/>
              </a:lnSpc>
              <a:buFont typeface="Wingdings" pitchFamily="2" charset="2"/>
              <a:buChar char="Ø"/>
            </a:pPr>
            <a:r>
              <a:rPr lang="de-DE" smtClean="0"/>
              <a:t>eine Bezugnahme auf die Marke, den Handelsnamen des Mitbewerbers so erfolgt, dass er oder seine Produkte identifiziert oder identifizierbar sind</a:t>
            </a:r>
          </a:p>
          <a:p>
            <a:pPr marL="1168400" lvl="1" indent="-711200" eaLnBrk="1" hangingPunct="1">
              <a:lnSpc>
                <a:spcPct val="90000"/>
              </a:lnSpc>
              <a:buFont typeface="Wingdings" pitchFamily="2" charset="2"/>
              <a:buAutoNum type="alphaLcParenR"/>
            </a:pPr>
            <a:r>
              <a:rPr lang="de-DE" smtClean="0"/>
              <a:t>mittelbare Erkennbarkeit liegt vor, wenn</a:t>
            </a:r>
          </a:p>
          <a:p>
            <a:pPr marL="1524000" lvl="2" indent="-609600" eaLnBrk="1" hangingPunct="1">
              <a:lnSpc>
                <a:spcPct val="90000"/>
              </a:lnSpc>
              <a:buFont typeface="Wingdings" pitchFamily="2" charset="2"/>
              <a:buChar char="Ø"/>
            </a:pPr>
            <a:r>
              <a:rPr lang="de-DE" smtClean="0"/>
              <a:t>ein nicht unbedeutender Teil des angesprochenen Verkehrskreises den von dem Vergleich betroffenen Mitbewerber, seine Produkte identifizieren kann, auch wenn lediglich indirekt Bezug genommen wird. </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78178"/>
                                        </p:tgtEl>
                                        <p:attrNameLst>
                                          <p:attrName>style.visibility</p:attrName>
                                        </p:attrNameLst>
                                      </p:cBhvr>
                                      <p:to>
                                        <p:strVal val="visible"/>
                                      </p:to>
                                    </p:set>
                                    <p:anim to="" calcmode="lin" valueType="num">
                                      <p:cBhvr>
                                        <p:cTn id="7" dur="1" fill="hold"/>
                                        <p:tgtEl>
                                          <p:spTgt spid="17817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8179">
                                            <p:txEl>
                                              <p:pRg st="0" end="0"/>
                                            </p:txEl>
                                          </p:spTgt>
                                        </p:tgtEl>
                                        <p:attrNameLst>
                                          <p:attrName>style.visibility</p:attrName>
                                        </p:attrNameLst>
                                      </p:cBhvr>
                                      <p:to>
                                        <p:strVal val="visible"/>
                                      </p:to>
                                    </p:set>
                                    <p:animEffect transition="in" filter="dissolve">
                                      <p:cBhvr>
                                        <p:cTn id="12" dur="500"/>
                                        <p:tgtEl>
                                          <p:spTgt spid="1781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8179">
                                            <p:txEl>
                                              <p:pRg st="1" end="1"/>
                                            </p:txEl>
                                          </p:spTgt>
                                        </p:tgtEl>
                                        <p:attrNameLst>
                                          <p:attrName>style.visibility</p:attrName>
                                        </p:attrNameLst>
                                      </p:cBhvr>
                                      <p:to>
                                        <p:strVal val="visible"/>
                                      </p:to>
                                    </p:set>
                                    <p:animEffect transition="in" filter="dissolve">
                                      <p:cBhvr>
                                        <p:cTn id="17" dur="500"/>
                                        <p:tgtEl>
                                          <p:spTgt spid="17817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78179">
                                            <p:txEl>
                                              <p:pRg st="2" end="2"/>
                                            </p:txEl>
                                          </p:spTgt>
                                        </p:tgtEl>
                                        <p:attrNameLst>
                                          <p:attrName>style.visibility</p:attrName>
                                        </p:attrNameLst>
                                      </p:cBhvr>
                                      <p:to>
                                        <p:strVal val="visible"/>
                                      </p:to>
                                    </p:set>
                                    <p:animEffect transition="in" filter="dissolve">
                                      <p:cBhvr>
                                        <p:cTn id="22" dur="500"/>
                                        <p:tgtEl>
                                          <p:spTgt spid="17817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8179">
                                            <p:txEl>
                                              <p:pRg st="3" end="3"/>
                                            </p:txEl>
                                          </p:spTgt>
                                        </p:tgtEl>
                                        <p:attrNameLst>
                                          <p:attrName>style.visibility</p:attrName>
                                        </p:attrNameLst>
                                      </p:cBhvr>
                                      <p:to>
                                        <p:strVal val="visible"/>
                                      </p:to>
                                    </p:set>
                                    <p:animEffect transition="in" filter="dissolve">
                                      <p:cBhvr>
                                        <p:cTn id="27" dur="500"/>
                                        <p:tgtEl>
                                          <p:spTgt spid="17817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78179">
                                            <p:txEl>
                                              <p:pRg st="4" end="4"/>
                                            </p:txEl>
                                          </p:spTgt>
                                        </p:tgtEl>
                                        <p:attrNameLst>
                                          <p:attrName>style.visibility</p:attrName>
                                        </p:attrNameLst>
                                      </p:cBhvr>
                                      <p:to>
                                        <p:strVal val="visible"/>
                                      </p:to>
                                    </p:set>
                                    <p:animEffect transition="in" filter="dissolve">
                                      <p:cBhvr>
                                        <p:cTn id="32" dur="500"/>
                                        <p:tgtEl>
                                          <p:spTgt spid="1781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8" grpId="0" autoUpdateAnimBg="0"/>
      <p:bldP spid="178179"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695A43EC-595B-4C7C-B9E5-56AC43681AF3}" type="datetime1">
              <a:rPr lang="de-DE"/>
              <a:pPr>
                <a:defRPr/>
              </a:pPr>
              <a:t>21.04.2010</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8BD356D9-DDF0-444C-9871-B86D135B0FF8}" type="slidenum">
              <a:rPr lang="de-DE"/>
              <a:pPr>
                <a:defRPr/>
              </a:pPr>
              <a:t>5</a:t>
            </a:fld>
            <a:endParaRPr lang="de-DE"/>
          </a:p>
        </p:txBody>
      </p:sp>
      <p:sp>
        <p:nvSpPr>
          <p:cNvPr id="180226" name="Rectangle 2"/>
          <p:cNvSpPr>
            <a:spLocks noGrp="1" noChangeArrowheads="1"/>
          </p:cNvSpPr>
          <p:nvPr>
            <p:ph type="title"/>
          </p:nvPr>
        </p:nvSpPr>
        <p:spPr/>
        <p:txBody>
          <a:bodyPr/>
          <a:lstStyle/>
          <a:p>
            <a:pPr eaLnBrk="1" hangingPunct="1">
              <a:defRPr/>
            </a:pPr>
            <a:r>
              <a:rPr lang="de-DE" sz="3600"/>
              <a:t>II. Einzelne unzulässige Vergleiche § 6 II </a:t>
            </a:r>
          </a:p>
        </p:txBody>
      </p:sp>
      <p:sp>
        <p:nvSpPr>
          <p:cNvPr id="180227" name="Rectangle 3"/>
          <p:cNvSpPr>
            <a:spLocks noGrp="1" noChangeArrowheads="1"/>
          </p:cNvSpPr>
          <p:nvPr>
            <p:ph type="body" idx="1"/>
          </p:nvPr>
        </p:nvSpPr>
        <p:spPr/>
        <p:txBody>
          <a:bodyPr/>
          <a:lstStyle/>
          <a:p>
            <a:pPr marL="812800" indent="-812800" eaLnBrk="1" hangingPunct="1">
              <a:buSzTx/>
              <a:buFont typeface="Wingdings" pitchFamily="2" charset="2"/>
              <a:buAutoNum type="arabicPeriod"/>
            </a:pPr>
            <a:r>
              <a:rPr lang="de-DE" sz="2800" smtClean="0"/>
              <a:t>Zweckbestimmung, § 6 II Nr. 1</a:t>
            </a:r>
          </a:p>
          <a:p>
            <a:pPr marL="1168400" lvl="1" indent="-711200" eaLnBrk="1" hangingPunct="1">
              <a:buSzTx/>
              <a:buFontTx/>
              <a:buChar char="•"/>
            </a:pPr>
            <a:r>
              <a:rPr lang="de-DE" sz="2400" smtClean="0"/>
              <a:t>es muss der exakt gleiche Kaufgegenstand verglichen werden. (nicht äpfel mit Birnen vergleichen)</a:t>
            </a:r>
          </a:p>
          <a:p>
            <a:pPr marL="812800" indent="-812800" eaLnBrk="1" hangingPunct="1">
              <a:buSzTx/>
              <a:buFont typeface="Wingdings" pitchFamily="2" charset="2"/>
              <a:buAutoNum type="arabicPeriod"/>
            </a:pPr>
            <a:r>
              <a:rPr lang="de-DE" sz="2800" smtClean="0"/>
              <a:t>Objektivität, § 6 II Nr. 2</a:t>
            </a:r>
          </a:p>
          <a:p>
            <a:pPr marL="1168400" lvl="1" indent="-711200" eaLnBrk="1" hangingPunct="1">
              <a:buSzTx/>
              <a:buFontTx/>
              <a:buChar char="•"/>
            </a:pPr>
            <a:r>
              <a:rPr lang="de-DE" sz="2400" smtClean="0"/>
              <a:t>nachprüfbare Eigenschaften müssen verglichen werden</a:t>
            </a:r>
          </a:p>
          <a:p>
            <a:pPr marL="812800" indent="-812800" eaLnBrk="1" hangingPunct="1">
              <a:buSzTx/>
              <a:buFont typeface="Wingdings" pitchFamily="2" charset="2"/>
              <a:buAutoNum type="arabicPeriod"/>
            </a:pPr>
            <a:r>
              <a:rPr lang="de-DE" sz="2800" smtClean="0"/>
              <a:t>Verwechslungsverbot, § 6 II Nr. 3</a:t>
            </a:r>
          </a:p>
          <a:p>
            <a:pPr marL="1168400" lvl="1" indent="-711200" eaLnBrk="1" hangingPunct="1">
              <a:buSzTx/>
              <a:buFontTx/>
              <a:buChar char="•"/>
            </a:pPr>
            <a:r>
              <a:rPr lang="de-DE" sz="2400" smtClean="0"/>
              <a:t>Es darf nicht zu </a:t>
            </a:r>
            <a:r>
              <a:rPr lang="de-DE" sz="2400" b="1" smtClean="0"/>
              <a:t>konkreter</a:t>
            </a:r>
            <a:r>
              <a:rPr lang="de-DE" sz="2400" smtClean="0"/>
              <a:t> Verwechslungsgefahr kommen.</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80226"/>
                                        </p:tgtEl>
                                        <p:attrNameLst>
                                          <p:attrName>style.visibility</p:attrName>
                                        </p:attrNameLst>
                                      </p:cBhvr>
                                      <p:to>
                                        <p:strVal val="visible"/>
                                      </p:to>
                                    </p:set>
                                    <p:anim to="" calcmode="lin" valueType="num">
                                      <p:cBhvr>
                                        <p:cTn id="7" dur="1" fill="hold"/>
                                        <p:tgtEl>
                                          <p:spTgt spid="18022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0227">
                                            <p:txEl>
                                              <p:pRg st="0" end="0"/>
                                            </p:txEl>
                                          </p:spTgt>
                                        </p:tgtEl>
                                        <p:attrNameLst>
                                          <p:attrName>style.visibility</p:attrName>
                                        </p:attrNameLst>
                                      </p:cBhvr>
                                      <p:to>
                                        <p:strVal val="visible"/>
                                      </p:to>
                                    </p:set>
                                    <p:animEffect transition="in" filter="dissolve">
                                      <p:cBhvr>
                                        <p:cTn id="12" dur="500"/>
                                        <p:tgtEl>
                                          <p:spTgt spid="1802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0227">
                                            <p:txEl>
                                              <p:pRg st="1" end="1"/>
                                            </p:txEl>
                                          </p:spTgt>
                                        </p:tgtEl>
                                        <p:attrNameLst>
                                          <p:attrName>style.visibility</p:attrName>
                                        </p:attrNameLst>
                                      </p:cBhvr>
                                      <p:to>
                                        <p:strVal val="visible"/>
                                      </p:to>
                                    </p:set>
                                    <p:animEffect transition="in" filter="dissolve">
                                      <p:cBhvr>
                                        <p:cTn id="17" dur="500"/>
                                        <p:tgtEl>
                                          <p:spTgt spid="18022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0227">
                                            <p:txEl>
                                              <p:pRg st="2" end="2"/>
                                            </p:txEl>
                                          </p:spTgt>
                                        </p:tgtEl>
                                        <p:attrNameLst>
                                          <p:attrName>style.visibility</p:attrName>
                                        </p:attrNameLst>
                                      </p:cBhvr>
                                      <p:to>
                                        <p:strVal val="visible"/>
                                      </p:to>
                                    </p:set>
                                    <p:animEffect transition="in" filter="dissolve">
                                      <p:cBhvr>
                                        <p:cTn id="22" dur="500"/>
                                        <p:tgtEl>
                                          <p:spTgt spid="18022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0227">
                                            <p:txEl>
                                              <p:pRg st="3" end="3"/>
                                            </p:txEl>
                                          </p:spTgt>
                                        </p:tgtEl>
                                        <p:attrNameLst>
                                          <p:attrName>style.visibility</p:attrName>
                                        </p:attrNameLst>
                                      </p:cBhvr>
                                      <p:to>
                                        <p:strVal val="visible"/>
                                      </p:to>
                                    </p:set>
                                    <p:animEffect transition="in" filter="dissolve">
                                      <p:cBhvr>
                                        <p:cTn id="27" dur="500"/>
                                        <p:tgtEl>
                                          <p:spTgt spid="18022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0227">
                                            <p:txEl>
                                              <p:pRg st="4" end="4"/>
                                            </p:txEl>
                                          </p:spTgt>
                                        </p:tgtEl>
                                        <p:attrNameLst>
                                          <p:attrName>style.visibility</p:attrName>
                                        </p:attrNameLst>
                                      </p:cBhvr>
                                      <p:to>
                                        <p:strVal val="visible"/>
                                      </p:to>
                                    </p:set>
                                    <p:animEffect transition="in" filter="dissolve">
                                      <p:cBhvr>
                                        <p:cTn id="32" dur="500"/>
                                        <p:tgtEl>
                                          <p:spTgt spid="18022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80227">
                                            <p:txEl>
                                              <p:pRg st="5" end="5"/>
                                            </p:txEl>
                                          </p:spTgt>
                                        </p:tgtEl>
                                        <p:attrNameLst>
                                          <p:attrName>style.visibility</p:attrName>
                                        </p:attrNameLst>
                                      </p:cBhvr>
                                      <p:to>
                                        <p:strVal val="visible"/>
                                      </p:to>
                                    </p:set>
                                    <p:animEffect transition="in" filter="dissolve">
                                      <p:cBhvr>
                                        <p:cTn id="37" dur="500"/>
                                        <p:tgtEl>
                                          <p:spTgt spid="1802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6" grpId="0" autoUpdateAnimBg="0"/>
      <p:bldP spid="180227" grpId="0" build="p" bldLvl="5"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63DDEB3B-6E76-4AC0-BD83-C079A1C2FF18}" type="datetime1">
              <a:rPr lang="de-DE"/>
              <a:pPr>
                <a:defRPr/>
              </a:pPr>
              <a:t>21.04.2010</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E84CA4A5-96CE-434C-B06A-0DF9492D2387}" type="slidenum">
              <a:rPr lang="de-DE"/>
              <a:pPr>
                <a:defRPr/>
              </a:pPr>
              <a:t>6</a:t>
            </a:fld>
            <a:endParaRPr lang="de-DE"/>
          </a:p>
        </p:txBody>
      </p:sp>
      <p:sp>
        <p:nvSpPr>
          <p:cNvPr id="182274" name="Rectangle 2"/>
          <p:cNvSpPr>
            <a:spLocks noGrp="1" noChangeArrowheads="1"/>
          </p:cNvSpPr>
          <p:nvPr>
            <p:ph type="title"/>
          </p:nvPr>
        </p:nvSpPr>
        <p:spPr/>
        <p:txBody>
          <a:bodyPr/>
          <a:lstStyle/>
          <a:p>
            <a:pPr eaLnBrk="1" hangingPunct="1">
              <a:defRPr/>
            </a:pPr>
            <a:r>
              <a:rPr lang="de-DE" sz="3600"/>
              <a:t>II. Einzelne unzulässige Vergleiche § 6 II </a:t>
            </a:r>
          </a:p>
        </p:txBody>
      </p:sp>
      <p:sp>
        <p:nvSpPr>
          <p:cNvPr id="182275" name="Rectangle 3"/>
          <p:cNvSpPr>
            <a:spLocks noGrp="1" noChangeArrowheads="1"/>
          </p:cNvSpPr>
          <p:nvPr>
            <p:ph type="body" idx="1"/>
          </p:nvPr>
        </p:nvSpPr>
        <p:spPr/>
        <p:txBody>
          <a:bodyPr/>
          <a:lstStyle/>
          <a:p>
            <a:pPr marL="812800" indent="-812800" eaLnBrk="1" hangingPunct="1">
              <a:buSzTx/>
              <a:buFont typeface="Wingdings" pitchFamily="2" charset="2"/>
              <a:buAutoNum type="arabicPeriod" startAt="4"/>
            </a:pPr>
            <a:r>
              <a:rPr lang="de-DE" smtClean="0"/>
              <a:t>Wertschätzung, § 6 II Nr. 4</a:t>
            </a:r>
          </a:p>
          <a:p>
            <a:pPr marL="1168400" lvl="1" indent="-711200" eaLnBrk="1" hangingPunct="1">
              <a:buSzTx/>
              <a:buFontTx/>
              <a:buChar char="•"/>
            </a:pPr>
            <a:r>
              <a:rPr lang="de-DE" smtClean="0"/>
              <a:t>es gilt nicht allgemein den guten Ruf zu schützen</a:t>
            </a:r>
          </a:p>
          <a:p>
            <a:pPr marL="812800" indent="-812800" eaLnBrk="1" hangingPunct="1">
              <a:buSzTx/>
              <a:buFont typeface="Wingdings" pitchFamily="2" charset="2"/>
              <a:buAutoNum type="arabicPeriod" startAt="4"/>
            </a:pPr>
            <a:r>
              <a:rPr lang="de-DE" smtClean="0"/>
              <a:t>Herabsetzung/Verunglimpfung, § 6 II Nr. 5</a:t>
            </a:r>
          </a:p>
          <a:p>
            <a:pPr marL="1168400" lvl="1" indent="-711200" eaLnBrk="1" hangingPunct="1">
              <a:buSzTx/>
              <a:buFontTx/>
              <a:buChar char="•"/>
            </a:pPr>
            <a:r>
              <a:rPr lang="de-DE" smtClean="0"/>
              <a:t>Unsachlichkeit</a:t>
            </a:r>
          </a:p>
          <a:p>
            <a:pPr marL="812800" indent="-812800" eaLnBrk="1" hangingPunct="1">
              <a:buSzTx/>
              <a:buFont typeface="Wingdings" pitchFamily="2" charset="2"/>
              <a:buAutoNum type="arabicPeriod" startAt="4"/>
            </a:pPr>
            <a:r>
              <a:rPr lang="de-DE" smtClean="0"/>
              <a:t>Imitation/Nachahmung, § 6 II Nr. 6</a:t>
            </a:r>
          </a:p>
          <a:p>
            <a:pPr marL="1168400" lvl="1" indent="-711200" eaLnBrk="1" hangingPunct="1">
              <a:buSzTx/>
              <a:buFontTx/>
              <a:buChar char="•"/>
            </a:pPr>
            <a:r>
              <a:rPr lang="de-DE" smtClean="0"/>
              <a:t>Werbung für Imitation ist generell unzulässig</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82274"/>
                                        </p:tgtEl>
                                        <p:attrNameLst>
                                          <p:attrName>style.visibility</p:attrName>
                                        </p:attrNameLst>
                                      </p:cBhvr>
                                      <p:to>
                                        <p:strVal val="visible"/>
                                      </p:to>
                                    </p:set>
                                    <p:anim to="" calcmode="lin" valueType="num">
                                      <p:cBhvr>
                                        <p:cTn id="7" dur="1" fill="hold"/>
                                        <p:tgtEl>
                                          <p:spTgt spid="18227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2275">
                                            <p:txEl>
                                              <p:pRg st="0" end="0"/>
                                            </p:txEl>
                                          </p:spTgt>
                                        </p:tgtEl>
                                        <p:attrNameLst>
                                          <p:attrName>style.visibility</p:attrName>
                                        </p:attrNameLst>
                                      </p:cBhvr>
                                      <p:to>
                                        <p:strVal val="visible"/>
                                      </p:to>
                                    </p:set>
                                    <p:animEffect transition="in" filter="dissolve">
                                      <p:cBhvr>
                                        <p:cTn id="12" dur="500"/>
                                        <p:tgtEl>
                                          <p:spTgt spid="1822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2275">
                                            <p:txEl>
                                              <p:pRg st="1" end="1"/>
                                            </p:txEl>
                                          </p:spTgt>
                                        </p:tgtEl>
                                        <p:attrNameLst>
                                          <p:attrName>style.visibility</p:attrName>
                                        </p:attrNameLst>
                                      </p:cBhvr>
                                      <p:to>
                                        <p:strVal val="visible"/>
                                      </p:to>
                                    </p:set>
                                    <p:animEffect transition="in" filter="dissolve">
                                      <p:cBhvr>
                                        <p:cTn id="17" dur="500"/>
                                        <p:tgtEl>
                                          <p:spTgt spid="18227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2275">
                                            <p:txEl>
                                              <p:pRg st="2" end="2"/>
                                            </p:txEl>
                                          </p:spTgt>
                                        </p:tgtEl>
                                        <p:attrNameLst>
                                          <p:attrName>style.visibility</p:attrName>
                                        </p:attrNameLst>
                                      </p:cBhvr>
                                      <p:to>
                                        <p:strVal val="visible"/>
                                      </p:to>
                                    </p:set>
                                    <p:animEffect transition="in" filter="dissolve">
                                      <p:cBhvr>
                                        <p:cTn id="22" dur="500"/>
                                        <p:tgtEl>
                                          <p:spTgt spid="18227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2275">
                                            <p:txEl>
                                              <p:pRg st="3" end="3"/>
                                            </p:txEl>
                                          </p:spTgt>
                                        </p:tgtEl>
                                        <p:attrNameLst>
                                          <p:attrName>style.visibility</p:attrName>
                                        </p:attrNameLst>
                                      </p:cBhvr>
                                      <p:to>
                                        <p:strVal val="visible"/>
                                      </p:to>
                                    </p:set>
                                    <p:animEffect transition="in" filter="dissolve">
                                      <p:cBhvr>
                                        <p:cTn id="27" dur="500"/>
                                        <p:tgtEl>
                                          <p:spTgt spid="18227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2275">
                                            <p:txEl>
                                              <p:pRg st="4" end="4"/>
                                            </p:txEl>
                                          </p:spTgt>
                                        </p:tgtEl>
                                        <p:attrNameLst>
                                          <p:attrName>style.visibility</p:attrName>
                                        </p:attrNameLst>
                                      </p:cBhvr>
                                      <p:to>
                                        <p:strVal val="visible"/>
                                      </p:to>
                                    </p:set>
                                    <p:animEffect transition="in" filter="dissolve">
                                      <p:cBhvr>
                                        <p:cTn id="32" dur="500"/>
                                        <p:tgtEl>
                                          <p:spTgt spid="18227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82275">
                                            <p:txEl>
                                              <p:pRg st="5" end="5"/>
                                            </p:txEl>
                                          </p:spTgt>
                                        </p:tgtEl>
                                        <p:attrNameLst>
                                          <p:attrName>style.visibility</p:attrName>
                                        </p:attrNameLst>
                                      </p:cBhvr>
                                      <p:to>
                                        <p:strVal val="visible"/>
                                      </p:to>
                                    </p:set>
                                    <p:animEffect transition="in" filter="dissolve">
                                      <p:cBhvr>
                                        <p:cTn id="37" dur="500"/>
                                        <p:tgtEl>
                                          <p:spTgt spid="1822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4" grpId="0" autoUpdateAnimBg="0"/>
      <p:bldP spid="182275" grpId="0"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19F6A18-3FE7-4CC7-99B2-19EFCD87B74B}" type="datetime1">
              <a:rPr lang="de-DE"/>
              <a:pPr>
                <a:defRPr/>
              </a:pPr>
              <a:t>21.04.2010</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6B30A7E0-8895-4DE2-B338-15682A1422C9}" type="slidenum">
              <a:rPr lang="de-DE"/>
              <a:pPr>
                <a:defRPr/>
              </a:pPr>
              <a:t>7</a:t>
            </a:fld>
            <a:endParaRPr lang="de-DE"/>
          </a:p>
        </p:txBody>
      </p:sp>
      <p:sp>
        <p:nvSpPr>
          <p:cNvPr id="185346" name="Rectangle 2"/>
          <p:cNvSpPr>
            <a:spLocks noGrp="1" noChangeArrowheads="1"/>
          </p:cNvSpPr>
          <p:nvPr>
            <p:ph type="title"/>
          </p:nvPr>
        </p:nvSpPr>
        <p:spPr/>
        <p:txBody>
          <a:bodyPr/>
          <a:lstStyle/>
          <a:p>
            <a:pPr eaLnBrk="1" hangingPunct="1">
              <a:defRPr/>
            </a:pPr>
            <a:r>
              <a:rPr lang="de-DE"/>
              <a:t>Unlauterkeit im Sinne des § 4</a:t>
            </a:r>
          </a:p>
        </p:txBody>
      </p:sp>
      <p:sp>
        <p:nvSpPr>
          <p:cNvPr id="185347" name="Rectangle 3"/>
          <p:cNvSpPr>
            <a:spLocks noGrp="1" noChangeArrowheads="1"/>
          </p:cNvSpPr>
          <p:nvPr>
            <p:ph type="body" idx="1"/>
          </p:nvPr>
        </p:nvSpPr>
        <p:spPr/>
        <p:txBody>
          <a:bodyPr/>
          <a:lstStyle/>
          <a:p>
            <a:pPr marL="812800" indent="-812800" eaLnBrk="1" hangingPunct="1">
              <a:buSzTx/>
              <a:buFont typeface="Wingdings" pitchFamily="2" charset="2"/>
              <a:buAutoNum type="romanUcPeriod"/>
            </a:pPr>
            <a:r>
              <a:rPr lang="de-DE" smtClean="0"/>
              <a:t>§ 4 Ziff. 1 UWG</a:t>
            </a:r>
          </a:p>
          <a:p>
            <a:pPr marL="1168400" lvl="1" indent="-711200" eaLnBrk="1" hangingPunct="1">
              <a:buSzTx/>
              <a:buFont typeface="Wingdings" pitchFamily="2" charset="2"/>
              <a:buAutoNum type="arabicPeriod"/>
            </a:pPr>
            <a:r>
              <a:rPr lang="de-DE" smtClean="0"/>
              <a:t>(Physischer oder psychischer) Druck</a:t>
            </a:r>
          </a:p>
          <a:p>
            <a:pPr marL="1524000" lvl="2" indent="-609600" eaLnBrk="1" hangingPunct="1">
              <a:buFont typeface="Wingdings" pitchFamily="2" charset="2"/>
              <a:buAutoNum type="alphaLcParenR"/>
            </a:pPr>
            <a:r>
              <a:rPr lang="de-DE" smtClean="0"/>
              <a:t>Fremde Autoritäten (Gewerkschaften, Lehrer o.ä.)</a:t>
            </a:r>
          </a:p>
          <a:p>
            <a:pPr marL="1524000" lvl="2" indent="-609600" eaLnBrk="1" hangingPunct="1">
              <a:buFont typeface="Wingdings" pitchFamily="2" charset="2"/>
              <a:buAutoNum type="alphaLcParenR"/>
            </a:pPr>
            <a:r>
              <a:rPr lang="de-DE" smtClean="0"/>
              <a:t> </a:t>
            </a:r>
            <a:r>
              <a:rPr lang="de-DE" i="1" smtClean="0"/>
              <a:t>„Kontrahierungszwang“</a:t>
            </a:r>
            <a:r>
              <a:rPr lang="de-DE" smtClean="0"/>
              <a:t> durch Gesprächsführung (mittelb. Zwang)</a:t>
            </a:r>
          </a:p>
          <a:p>
            <a:pPr marL="1524000" lvl="2" indent="-609600" eaLnBrk="1" hangingPunct="1">
              <a:buFont typeface="Wingdings" pitchFamily="2" charset="2"/>
              <a:buAutoNum type="alphaLcParenR"/>
            </a:pPr>
            <a:r>
              <a:rPr lang="de-DE" smtClean="0"/>
              <a:t> </a:t>
            </a:r>
            <a:r>
              <a:rPr lang="de-DE" i="1" smtClean="0"/>
              <a:t>„Anzapfen“</a:t>
            </a:r>
          </a:p>
          <a:p>
            <a:pPr marL="1168400" lvl="1" indent="-711200" eaLnBrk="1" hangingPunct="1">
              <a:buSzTx/>
              <a:buFont typeface="Wingdings" pitchFamily="2" charset="2"/>
              <a:buAutoNum type="arabicPeriod"/>
            </a:pPr>
            <a:r>
              <a:rPr lang="de-DE" smtClean="0"/>
              <a:t>Menschenverachtende Weise </a:t>
            </a:r>
          </a:p>
          <a:p>
            <a:pPr marL="1524000" lvl="2" indent="-609600" eaLnBrk="1" hangingPunct="1">
              <a:buFont typeface="Wingdings" pitchFamily="2" charset="2"/>
              <a:buNone/>
            </a:pPr>
            <a:r>
              <a:rPr lang="de-DE" smtClean="0"/>
              <a:t>Bsp.: Es wird für „Selbstmord“ von alten Jeans geworben. </a:t>
            </a:r>
            <a:br>
              <a:rPr lang="de-DE" smtClean="0"/>
            </a:br>
            <a:r>
              <a:rPr lang="de-DE" smtClean="0"/>
              <a:t>Einfach völlig geschmacklos</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85346"/>
                                        </p:tgtEl>
                                        <p:attrNameLst>
                                          <p:attrName>style.visibility</p:attrName>
                                        </p:attrNameLst>
                                      </p:cBhvr>
                                      <p:to>
                                        <p:strVal val="visible"/>
                                      </p:to>
                                    </p:set>
                                    <p:anim calcmode="lin" valueType="num">
                                      <p:cBhvr>
                                        <p:cTn id="7" dur="500" fill="hold"/>
                                        <p:tgtEl>
                                          <p:spTgt spid="185346"/>
                                        </p:tgtEl>
                                        <p:attrNameLst>
                                          <p:attrName>ppt_w</p:attrName>
                                        </p:attrNameLst>
                                      </p:cBhvr>
                                      <p:tavLst>
                                        <p:tav tm="0">
                                          <p:val>
                                            <p:fltVal val="0"/>
                                          </p:val>
                                        </p:tav>
                                        <p:tav tm="100000">
                                          <p:val>
                                            <p:strVal val="#ppt_w"/>
                                          </p:val>
                                        </p:tav>
                                      </p:tavLst>
                                    </p:anim>
                                    <p:anim calcmode="lin" valueType="num">
                                      <p:cBhvr>
                                        <p:cTn id="8" dur="500" fill="hold"/>
                                        <p:tgtEl>
                                          <p:spTgt spid="18534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85347">
                                            <p:txEl>
                                              <p:pRg st="0" end="0"/>
                                            </p:txEl>
                                          </p:spTgt>
                                        </p:tgtEl>
                                        <p:attrNameLst>
                                          <p:attrName>style.visibility</p:attrName>
                                        </p:attrNameLst>
                                      </p:cBhvr>
                                      <p:to>
                                        <p:strVal val="visible"/>
                                      </p:to>
                                    </p:set>
                                    <p:animEffect transition="in" filter="dissolve">
                                      <p:cBhvr>
                                        <p:cTn id="13" dur="500"/>
                                        <p:tgtEl>
                                          <p:spTgt spid="18534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85347">
                                            <p:txEl>
                                              <p:pRg st="1" end="1"/>
                                            </p:txEl>
                                          </p:spTgt>
                                        </p:tgtEl>
                                        <p:attrNameLst>
                                          <p:attrName>style.visibility</p:attrName>
                                        </p:attrNameLst>
                                      </p:cBhvr>
                                      <p:to>
                                        <p:strVal val="visible"/>
                                      </p:to>
                                    </p:set>
                                    <p:animEffect transition="in" filter="dissolve">
                                      <p:cBhvr>
                                        <p:cTn id="18" dur="500"/>
                                        <p:tgtEl>
                                          <p:spTgt spid="18534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85347">
                                            <p:txEl>
                                              <p:pRg st="2" end="2"/>
                                            </p:txEl>
                                          </p:spTgt>
                                        </p:tgtEl>
                                        <p:attrNameLst>
                                          <p:attrName>style.visibility</p:attrName>
                                        </p:attrNameLst>
                                      </p:cBhvr>
                                      <p:to>
                                        <p:strVal val="visible"/>
                                      </p:to>
                                    </p:set>
                                    <p:animEffect transition="in" filter="dissolve">
                                      <p:cBhvr>
                                        <p:cTn id="23" dur="500"/>
                                        <p:tgtEl>
                                          <p:spTgt spid="18534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85347">
                                            <p:txEl>
                                              <p:pRg st="3" end="3"/>
                                            </p:txEl>
                                          </p:spTgt>
                                        </p:tgtEl>
                                        <p:attrNameLst>
                                          <p:attrName>style.visibility</p:attrName>
                                        </p:attrNameLst>
                                      </p:cBhvr>
                                      <p:to>
                                        <p:strVal val="visible"/>
                                      </p:to>
                                    </p:set>
                                    <p:animEffect transition="in" filter="dissolve">
                                      <p:cBhvr>
                                        <p:cTn id="28" dur="500"/>
                                        <p:tgtEl>
                                          <p:spTgt spid="185347">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85347">
                                            <p:txEl>
                                              <p:pRg st="4" end="4"/>
                                            </p:txEl>
                                          </p:spTgt>
                                        </p:tgtEl>
                                        <p:attrNameLst>
                                          <p:attrName>style.visibility</p:attrName>
                                        </p:attrNameLst>
                                      </p:cBhvr>
                                      <p:to>
                                        <p:strVal val="visible"/>
                                      </p:to>
                                    </p:set>
                                    <p:animEffect transition="in" filter="dissolve">
                                      <p:cBhvr>
                                        <p:cTn id="33" dur="500"/>
                                        <p:tgtEl>
                                          <p:spTgt spid="185347">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85347">
                                            <p:txEl>
                                              <p:pRg st="5" end="5"/>
                                            </p:txEl>
                                          </p:spTgt>
                                        </p:tgtEl>
                                        <p:attrNameLst>
                                          <p:attrName>style.visibility</p:attrName>
                                        </p:attrNameLst>
                                      </p:cBhvr>
                                      <p:to>
                                        <p:strVal val="visible"/>
                                      </p:to>
                                    </p:set>
                                    <p:animEffect transition="in" filter="dissolve">
                                      <p:cBhvr>
                                        <p:cTn id="38" dur="500"/>
                                        <p:tgtEl>
                                          <p:spTgt spid="185347">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85347">
                                            <p:txEl>
                                              <p:pRg st="6" end="6"/>
                                            </p:txEl>
                                          </p:spTgt>
                                        </p:tgtEl>
                                        <p:attrNameLst>
                                          <p:attrName>style.visibility</p:attrName>
                                        </p:attrNameLst>
                                      </p:cBhvr>
                                      <p:to>
                                        <p:strVal val="visible"/>
                                      </p:to>
                                    </p:set>
                                    <p:animEffect transition="in" filter="dissolve">
                                      <p:cBhvr>
                                        <p:cTn id="43" dur="500"/>
                                        <p:tgtEl>
                                          <p:spTgt spid="1853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6" grpId="0" autoUpdateAnimBg="0"/>
      <p:bldP spid="185347"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FCFE2AC0-FD71-4AD5-A7E5-A65EB5D10675}" type="datetime1">
              <a:rPr lang="de-DE"/>
              <a:pPr>
                <a:defRPr/>
              </a:pPr>
              <a:t>21.04.2010</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C039369D-E56C-4249-9C37-B9AF0AEFECF0}" type="slidenum">
              <a:rPr lang="de-DE"/>
              <a:pPr>
                <a:defRPr/>
              </a:pPr>
              <a:t>8</a:t>
            </a:fld>
            <a:endParaRPr lang="de-DE"/>
          </a:p>
        </p:txBody>
      </p:sp>
      <p:sp>
        <p:nvSpPr>
          <p:cNvPr id="187394" name="Rectangle 2"/>
          <p:cNvSpPr>
            <a:spLocks noGrp="1" noChangeArrowheads="1"/>
          </p:cNvSpPr>
          <p:nvPr>
            <p:ph type="title"/>
          </p:nvPr>
        </p:nvSpPr>
        <p:spPr/>
        <p:txBody>
          <a:bodyPr/>
          <a:lstStyle/>
          <a:p>
            <a:pPr eaLnBrk="1" hangingPunct="1">
              <a:defRPr/>
            </a:pPr>
            <a:r>
              <a:rPr lang="de-DE"/>
              <a:t>Unlauterkeit im Sinne des § 4 </a:t>
            </a:r>
            <a:br>
              <a:rPr lang="de-DE"/>
            </a:br>
            <a:r>
              <a:rPr lang="de-DE"/>
              <a:t>I.	§ 4 Ziff. 1 UWG </a:t>
            </a:r>
          </a:p>
        </p:txBody>
      </p:sp>
      <p:sp>
        <p:nvSpPr>
          <p:cNvPr id="187395" name="Rectangle 3"/>
          <p:cNvSpPr>
            <a:spLocks noGrp="1" noChangeArrowheads="1"/>
          </p:cNvSpPr>
          <p:nvPr>
            <p:ph type="body" idx="1"/>
          </p:nvPr>
        </p:nvSpPr>
        <p:spPr/>
        <p:txBody>
          <a:bodyPr/>
          <a:lstStyle/>
          <a:p>
            <a:pPr marL="812800" indent="-812800" eaLnBrk="1" hangingPunct="1">
              <a:lnSpc>
                <a:spcPct val="90000"/>
              </a:lnSpc>
              <a:buSzTx/>
              <a:buFont typeface="Wingdings" pitchFamily="2" charset="2"/>
              <a:buAutoNum type="arabicPeriod" startAt="3"/>
            </a:pPr>
            <a:r>
              <a:rPr lang="de-DE" smtClean="0"/>
              <a:t>Sonstiger unangemessener unsachlicher Einfluss</a:t>
            </a:r>
          </a:p>
          <a:p>
            <a:pPr marL="1168400" lvl="1" indent="-711200" eaLnBrk="1" hangingPunct="1">
              <a:lnSpc>
                <a:spcPct val="90000"/>
              </a:lnSpc>
              <a:buFont typeface="Wingdings" pitchFamily="2" charset="2"/>
              <a:buAutoNum type="alphaLcParenR"/>
            </a:pPr>
            <a:r>
              <a:rPr lang="de-DE" smtClean="0"/>
              <a:t>Verlocken von Kunden </a:t>
            </a:r>
          </a:p>
          <a:p>
            <a:pPr marL="1524000" lvl="2" indent="-609600" eaLnBrk="1" hangingPunct="1">
              <a:lnSpc>
                <a:spcPct val="90000"/>
              </a:lnSpc>
              <a:buFont typeface="Wingdings" pitchFamily="2" charset="2"/>
              <a:buChar char="v"/>
            </a:pPr>
            <a:r>
              <a:rPr lang="de-DE" smtClean="0"/>
              <a:t>Übertrieben große Schenkung mit dem Ziel den Käufer zum Vertragsabschluss zu bewegen.</a:t>
            </a:r>
          </a:p>
          <a:p>
            <a:pPr marL="1168400" lvl="1" indent="-711200" eaLnBrk="1" hangingPunct="1">
              <a:lnSpc>
                <a:spcPct val="90000"/>
              </a:lnSpc>
              <a:buFont typeface="Wingdings" pitchFamily="2" charset="2"/>
              <a:buAutoNum type="alphaLcParenR"/>
            </a:pPr>
            <a:r>
              <a:rPr lang="de-DE" smtClean="0"/>
              <a:t>Werbegeschenke</a:t>
            </a:r>
          </a:p>
          <a:p>
            <a:pPr marL="1524000" lvl="2" indent="-609600" eaLnBrk="1" hangingPunct="1">
              <a:lnSpc>
                <a:spcPct val="90000"/>
              </a:lnSpc>
              <a:buFont typeface="Wingdings" pitchFamily="2" charset="2"/>
              <a:buChar char="v"/>
            </a:pPr>
            <a:r>
              <a:rPr lang="de-DE" smtClean="0"/>
              <a:t>Sind grds. Zulässig. </a:t>
            </a:r>
          </a:p>
          <a:p>
            <a:pPr marL="1524000" lvl="2" indent="-609600" eaLnBrk="1" hangingPunct="1">
              <a:lnSpc>
                <a:spcPct val="90000"/>
              </a:lnSpc>
              <a:buFont typeface="Wingdings" pitchFamily="2" charset="2"/>
              <a:buChar char="v"/>
            </a:pPr>
            <a:r>
              <a:rPr lang="de-DE" smtClean="0"/>
              <a:t>Unzulässig, wenn wenn sich aus den Gesamtumständen (Person des Beschenkten, Übermaß des Geschenks) etwas anderes ergibt.</a:t>
            </a:r>
            <a:endParaRPr lang="de-DE" i="1" smtClean="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87394"/>
                                        </p:tgtEl>
                                        <p:attrNameLst>
                                          <p:attrName>style.visibility</p:attrName>
                                        </p:attrNameLst>
                                      </p:cBhvr>
                                      <p:to>
                                        <p:strVal val="visible"/>
                                      </p:to>
                                    </p:set>
                                    <p:anim calcmode="lin" valueType="num">
                                      <p:cBhvr>
                                        <p:cTn id="7" dur="500" fill="hold"/>
                                        <p:tgtEl>
                                          <p:spTgt spid="187394"/>
                                        </p:tgtEl>
                                        <p:attrNameLst>
                                          <p:attrName>ppt_w</p:attrName>
                                        </p:attrNameLst>
                                      </p:cBhvr>
                                      <p:tavLst>
                                        <p:tav tm="0">
                                          <p:val>
                                            <p:fltVal val="0"/>
                                          </p:val>
                                        </p:tav>
                                        <p:tav tm="100000">
                                          <p:val>
                                            <p:strVal val="#ppt_w"/>
                                          </p:val>
                                        </p:tav>
                                      </p:tavLst>
                                    </p:anim>
                                    <p:anim calcmode="lin" valueType="num">
                                      <p:cBhvr>
                                        <p:cTn id="8" dur="500" fill="hold"/>
                                        <p:tgtEl>
                                          <p:spTgt spid="18739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87395">
                                            <p:txEl>
                                              <p:pRg st="0" end="0"/>
                                            </p:txEl>
                                          </p:spTgt>
                                        </p:tgtEl>
                                        <p:attrNameLst>
                                          <p:attrName>style.visibility</p:attrName>
                                        </p:attrNameLst>
                                      </p:cBhvr>
                                      <p:to>
                                        <p:strVal val="visible"/>
                                      </p:to>
                                    </p:set>
                                    <p:animEffect transition="in" filter="dissolve">
                                      <p:cBhvr>
                                        <p:cTn id="13" dur="500"/>
                                        <p:tgtEl>
                                          <p:spTgt spid="18739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87395">
                                            <p:txEl>
                                              <p:pRg st="1" end="1"/>
                                            </p:txEl>
                                          </p:spTgt>
                                        </p:tgtEl>
                                        <p:attrNameLst>
                                          <p:attrName>style.visibility</p:attrName>
                                        </p:attrNameLst>
                                      </p:cBhvr>
                                      <p:to>
                                        <p:strVal val="visible"/>
                                      </p:to>
                                    </p:set>
                                    <p:animEffect transition="in" filter="dissolve">
                                      <p:cBhvr>
                                        <p:cTn id="18" dur="500"/>
                                        <p:tgtEl>
                                          <p:spTgt spid="18739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87395">
                                            <p:txEl>
                                              <p:pRg st="2" end="2"/>
                                            </p:txEl>
                                          </p:spTgt>
                                        </p:tgtEl>
                                        <p:attrNameLst>
                                          <p:attrName>style.visibility</p:attrName>
                                        </p:attrNameLst>
                                      </p:cBhvr>
                                      <p:to>
                                        <p:strVal val="visible"/>
                                      </p:to>
                                    </p:set>
                                    <p:animEffect transition="in" filter="dissolve">
                                      <p:cBhvr>
                                        <p:cTn id="23" dur="500"/>
                                        <p:tgtEl>
                                          <p:spTgt spid="18739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87395">
                                            <p:txEl>
                                              <p:pRg st="3" end="3"/>
                                            </p:txEl>
                                          </p:spTgt>
                                        </p:tgtEl>
                                        <p:attrNameLst>
                                          <p:attrName>style.visibility</p:attrName>
                                        </p:attrNameLst>
                                      </p:cBhvr>
                                      <p:to>
                                        <p:strVal val="visible"/>
                                      </p:to>
                                    </p:set>
                                    <p:animEffect transition="in" filter="dissolve">
                                      <p:cBhvr>
                                        <p:cTn id="28" dur="500"/>
                                        <p:tgtEl>
                                          <p:spTgt spid="18739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87395">
                                            <p:txEl>
                                              <p:pRg st="4" end="4"/>
                                            </p:txEl>
                                          </p:spTgt>
                                        </p:tgtEl>
                                        <p:attrNameLst>
                                          <p:attrName>style.visibility</p:attrName>
                                        </p:attrNameLst>
                                      </p:cBhvr>
                                      <p:to>
                                        <p:strVal val="visible"/>
                                      </p:to>
                                    </p:set>
                                    <p:animEffect transition="in" filter="dissolve">
                                      <p:cBhvr>
                                        <p:cTn id="33" dur="500"/>
                                        <p:tgtEl>
                                          <p:spTgt spid="187395">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87395">
                                            <p:txEl>
                                              <p:pRg st="5" end="5"/>
                                            </p:txEl>
                                          </p:spTgt>
                                        </p:tgtEl>
                                        <p:attrNameLst>
                                          <p:attrName>style.visibility</p:attrName>
                                        </p:attrNameLst>
                                      </p:cBhvr>
                                      <p:to>
                                        <p:strVal val="visible"/>
                                      </p:to>
                                    </p:set>
                                    <p:animEffect transition="in" filter="dissolve">
                                      <p:cBhvr>
                                        <p:cTn id="38" dur="500"/>
                                        <p:tgtEl>
                                          <p:spTgt spid="1873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4" grpId="0" autoUpdateAnimBg="0"/>
      <p:bldP spid="187395" grpId="0" build="p" bldLvl="5"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F27F75DA-BA2D-4262-9D33-13834D2F79C8}" type="datetime1">
              <a:rPr lang="de-DE"/>
              <a:pPr>
                <a:defRPr/>
              </a:pPr>
              <a:t>21.04.2010</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FD495110-3DEA-4FD8-AF0D-19E1B7D0C5EB}" type="slidenum">
              <a:rPr lang="de-DE"/>
              <a:pPr>
                <a:defRPr/>
              </a:pPr>
              <a:t>9</a:t>
            </a:fld>
            <a:endParaRPr lang="de-DE"/>
          </a:p>
        </p:txBody>
      </p:sp>
      <p:sp>
        <p:nvSpPr>
          <p:cNvPr id="189442" name="Rectangle 2"/>
          <p:cNvSpPr>
            <a:spLocks noGrp="1" noChangeArrowheads="1"/>
          </p:cNvSpPr>
          <p:nvPr>
            <p:ph type="title"/>
          </p:nvPr>
        </p:nvSpPr>
        <p:spPr/>
        <p:txBody>
          <a:bodyPr/>
          <a:lstStyle/>
          <a:p>
            <a:pPr eaLnBrk="1" hangingPunct="1">
              <a:defRPr/>
            </a:pPr>
            <a:r>
              <a:rPr lang="de-DE" sz="3600"/>
              <a:t>Unlauterkeit im Sinne des § 4 </a:t>
            </a:r>
            <a:br>
              <a:rPr lang="de-DE" sz="3600"/>
            </a:br>
            <a:r>
              <a:rPr lang="de-DE" sz="2800"/>
              <a:t>I.	§ 4 Ziff. 1 UWG </a:t>
            </a:r>
            <a:br>
              <a:rPr lang="de-DE" sz="2800"/>
            </a:br>
            <a:r>
              <a:rPr lang="de-DE" sz="2800"/>
              <a:t>3. Sonstiger unangemessener unsachlicher Einfluss</a:t>
            </a:r>
          </a:p>
        </p:txBody>
      </p:sp>
      <p:sp>
        <p:nvSpPr>
          <p:cNvPr id="189443" name="Rectangle 3"/>
          <p:cNvSpPr>
            <a:spLocks noGrp="1" noChangeArrowheads="1"/>
          </p:cNvSpPr>
          <p:nvPr>
            <p:ph type="body" idx="1"/>
          </p:nvPr>
        </p:nvSpPr>
        <p:spPr/>
        <p:txBody>
          <a:bodyPr/>
          <a:lstStyle/>
          <a:p>
            <a:pPr marL="812800" indent="-812800" eaLnBrk="1" hangingPunct="1">
              <a:buSzTx/>
              <a:buFont typeface="Wingdings" pitchFamily="2" charset="2"/>
              <a:buAutoNum type="alphaLcParenR" startAt="3"/>
            </a:pPr>
            <a:r>
              <a:rPr lang="de-DE" smtClean="0"/>
              <a:t>Warenproben</a:t>
            </a:r>
          </a:p>
          <a:p>
            <a:pPr marL="1168400" lvl="1" indent="-711200" eaLnBrk="1" hangingPunct="1">
              <a:buFont typeface="Wingdings" pitchFamily="2" charset="2"/>
              <a:buChar char="v"/>
            </a:pPr>
            <a:r>
              <a:rPr lang="de-DE" smtClean="0"/>
              <a:t>Wie bei a) </a:t>
            </a:r>
            <a:r>
              <a:rPr lang="de-DE" smtClean="0">
                <a:sym typeface="Wingdings" pitchFamily="2" charset="2"/>
              </a:rPr>
              <a:t></a:t>
            </a:r>
            <a:r>
              <a:rPr lang="de-DE" smtClean="0"/>
              <a:t> Zu groß, zu lange </a:t>
            </a:r>
            <a:r>
              <a:rPr lang="de-DE" smtClean="0">
                <a:sym typeface="Wingdings" pitchFamily="2" charset="2"/>
              </a:rPr>
              <a:t> </a:t>
            </a:r>
            <a:r>
              <a:rPr lang="de-DE" smtClean="0"/>
              <a:t>verboten</a:t>
            </a:r>
          </a:p>
          <a:p>
            <a:pPr marL="812800" indent="-812800" eaLnBrk="1" hangingPunct="1">
              <a:buSzTx/>
              <a:buFont typeface="Wingdings" pitchFamily="2" charset="2"/>
              <a:buAutoNum type="alphaLcParenR" startAt="3"/>
            </a:pPr>
            <a:r>
              <a:rPr lang="de-DE" smtClean="0"/>
              <a:t>Vorspannangebote </a:t>
            </a:r>
            <a:br>
              <a:rPr lang="de-DE" smtClean="0"/>
            </a:br>
            <a:r>
              <a:rPr lang="de-DE" smtClean="0"/>
              <a:t>(branchenfremde) Nebenware als Gesamtpreisobjekt)</a:t>
            </a:r>
          </a:p>
          <a:p>
            <a:pPr marL="1168400" lvl="1" indent="-711200" eaLnBrk="1" hangingPunct="1">
              <a:buFont typeface="Wingdings" pitchFamily="2" charset="2"/>
              <a:buChar char="v"/>
            </a:pPr>
            <a:r>
              <a:rPr lang="de-DE" smtClean="0"/>
              <a:t>Unzulässig, da Anlockeffekt zu groß</a:t>
            </a:r>
            <a:endParaRPr lang="de-DE" i="1" smtClean="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89442"/>
                                        </p:tgtEl>
                                        <p:attrNameLst>
                                          <p:attrName>style.visibility</p:attrName>
                                        </p:attrNameLst>
                                      </p:cBhvr>
                                      <p:to>
                                        <p:strVal val="visible"/>
                                      </p:to>
                                    </p:set>
                                    <p:anim calcmode="lin" valueType="num">
                                      <p:cBhvr>
                                        <p:cTn id="7" dur="500" fill="hold"/>
                                        <p:tgtEl>
                                          <p:spTgt spid="189442"/>
                                        </p:tgtEl>
                                        <p:attrNameLst>
                                          <p:attrName>ppt_w</p:attrName>
                                        </p:attrNameLst>
                                      </p:cBhvr>
                                      <p:tavLst>
                                        <p:tav tm="0">
                                          <p:val>
                                            <p:fltVal val="0"/>
                                          </p:val>
                                        </p:tav>
                                        <p:tav tm="100000">
                                          <p:val>
                                            <p:strVal val="#ppt_w"/>
                                          </p:val>
                                        </p:tav>
                                      </p:tavLst>
                                    </p:anim>
                                    <p:anim calcmode="lin" valueType="num">
                                      <p:cBhvr>
                                        <p:cTn id="8" dur="500" fill="hold"/>
                                        <p:tgtEl>
                                          <p:spTgt spid="18944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89443">
                                            <p:txEl>
                                              <p:pRg st="0" end="0"/>
                                            </p:txEl>
                                          </p:spTgt>
                                        </p:tgtEl>
                                        <p:attrNameLst>
                                          <p:attrName>style.visibility</p:attrName>
                                        </p:attrNameLst>
                                      </p:cBhvr>
                                      <p:to>
                                        <p:strVal val="visible"/>
                                      </p:to>
                                    </p:set>
                                    <p:animEffect transition="in" filter="dissolve">
                                      <p:cBhvr>
                                        <p:cTn id="13" dur="500"/>
                                        <p:tgtEl>
                                          <p:spTgt spid="18944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89443">
                                            <p:txEl>
                                              <p:pRg st="1" end="1"/>
                                            </p:txEl>
                                          </p:spTgt>
                                        </p:tgtEl>
                                        <p:attrNameLst>
                                          <p:attrName>style.visibility</p:attrName>
                                        </p:attrNameLst>
                                      </p:cBhvr>
                                      <p:to>
                                        <p:strVal val="visible"/>
                                      </p:to>
                                    </p:set>
                                    <p:animEffect transition="in" filter="dissolve">
                                      <p:cBhvr>
                                        <p:cTn id="18" dur="500"/>
                                        <p:tgtEl>
                                          <p:spTgt spid="18944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89443">
                                            <p:txEl>
                                              <p:pRg st="2" end="2"/>
                                            </p:txEl>
                                          </p:spTgt>
                                        </p:tgtEl>
                                        <p:attrNameLst>
                                          <p:attrName>style.visibility</p:attrName>
                                        </p:attrNameLst>
                                      </p:cBhvr>
                                      <p:to>
                                        <p:strVal val="visible"/>
                                      </p:to>
                                    </p:set>
                                    <p:animEffect transition="in" filter="dissolve">
                                      <p:cBhvr>
                                        <p:cTn id="23" dur="500"/>
                                        <p:tgtEl>
                                          <p:spTgt spid="18944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89443">
                                            <p:txEl>
                                              <p:pRg st="3" end="3"/>
                                            </p:txEl>
                                          </p:spTgt>
                                        </p:tgtEl>
                                        <p:attrNameLst>
                                          <p:attrName>style.visibility</p:attrName>
                                        </p:attrNameLst>
                                      </p:cBhvr>
                                      <p:to>
                                        <p:strVal val="visible"/>
                                      </p:to>
                                    </p:set>
                                    <p:animEffect transition="in" filter="dissolve">
                                      <p:cBhvr>
                                        <p:cTn id="28" dur="500"/>
                                        <p:tgtEl>
                                          <p:spTgt spid="1894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2" grpId="0" autoUpdateAnimBg="0"/>
      <p:bldP spid="189443" grpId="0" build="p" bldLvl="5" autoUpdateAnimBg="0"/>
    </p:bldLst>
  </p:timing>
</p:sld>
</file>

<file path=ppt/theme/theme1.xml><?xml version="1.0" encoding="utf-8"?>
<a:theme xmlns:a="http://schemas.openxmlformats.org/drawingml/2006/main" name="Baustelle">
  <a:themeElements>
    <a:clrScheme name="Baustelle 1">
      <a:dk1>
        <a:srgbClr val="000000"/>
      </a:dk1>
      <a:lt1>
        <a:srgbClr val="EAE8E2"/>
      </a:lt1>
      <a:dk2>
        <a:srgbClr val="5F5F5F"/>
      </a:dk2>
      <a:lt2>
        <a:srgbClr val="FDBC03"/>
      </a:lt2>
      <a:accent1>
        <a:srgbClr val="A7C1CB"/>
      </a:accent1>
      <a:accent2>
        <a:srgbClr val="A38D77"/>
      </a:accent2>
      <a:accent3>
        <a:srgbClr val="B6B6B6"/>
      </a:accent3>
      <a:accent4>
        <a:srgbClr val="C8C6C1"/>
      </a:accent4>
      <a:accent5>
        <a:srgbClr val="D0DDE2"/>
      </a:accent5>
      <a:accent6>
        <a:srgbClr val="937F6B"/>
      </a:accent6>
      <a:hlink>
        <a:srgbClr val="FFFFCC"/>
      </a:hlink>
      <a:folHlink>
        <a:srgbClr val="FFCC66"/>
      </a:folHlink>
    </a:clrScheme>
    <a:fontScheme name="Baustelle">
      <a:majorFont>
        <a:latin typeface="Impact"/>
        <a:ea typeface=""/>
        <a:cs typeface=""/>
      </a:majorFont>
      <a:minorFont>
        <a:latin typeface="Arial Narrow"/>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Baustelle 1">
        <a:dk1>
          <a:srgbClr val="000000"/>
        </a:dk1>
        <a:lt1>
          <a:srgbClr val="EAE8E2"/>
        </a:lt1>
        <a:dk2>
          <a:srgbClr val="5F5F5F"/>
        </a:dk2>
        <a:lt2>
          <a:srgbClr val="FDBC03"/>
        </a:lt2>
        <a:accent1>
          <a:srgbClr val="A7C1CB"/>
        </a:accent1>
        <a:accent2>
          <a:srgbClr val="A38D77"/>
        </a:accent2>
        <a:accent3>
          <a:srgbClr val="B6B6B6"/>
        </a:accent3>
        <a:accent4>
          <a:srgbClr val="C8C6C1"/>
        </a:accent4>
        <a:accent5>
          <a:srgbClr val="D0DDE2"/>
        </a:accent5>
        <a:accent6>
          <a:srgbClr val="937F6B"/>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Baustelle 2">
        <a:dk1>
          <a:srgbClr val="333333"/>
        </a:dk1>
        <a:lt1>
          <a:srgbClr val="FFFFFF"/>
        </a:lt1>
        <a:dk2>
          <a:srgbClr val="B75E31"/>
        </a:dk2>
        <a:lt2>
          <a:srgbClr val="463828"/>
        </a:lt2>
        <a:accent1>
          <a:srgbClr val="E09F98"/>
        </a:accent1>
        <a:accent2>
          <a:srgbClr val="E4D8CA"/>
        </a:accent2>
        <a:accent3>
          <a:srgbClr val="FFFFFF"/>
        </a:accent3>
        <a:accent4>
          <a:srgbClr val="2A2A2A"/>
        </a:accent4>
        <a:accent5>
          <a:srgbClr val="EDCDCA"/>
        </a:accent5>
        <a:accent6>
          <a:srgbClr val="CFC4B7"/>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Baustelle 3">
        <a:dk1>
          <a:srgbClr val="333333"/>
        </a:dk1>
        <a:lt1>
          <a:srgbClr val="FFFFFF"/>
        </a:lt1>
        <a:dk2>
          <a:srgbClr val="4D4D4D"/>
        </a:dk2>
        <a:lt2>
          <a:srgbClr val="000000"/>
        </a:lt2>
        <a:accent1>
          <a:srgbClr val="C0C0C0"/>
        </a:accent1>
        <a:accent2>
          <a:srgbClr val="DDDDDD"/>
        </a:accent2>
        <a:accent3>
          <a:srgbClr val="FFFFFF"/>
        </a:accent3>
        <a:accent4>
          <a:srgbClr val="2A2A2A"/>
        </a:accent4>
        <a:accent5>
          <a:srgbClr val="DCDCDC"/>
        </a:accent5>
        <a:accent6>
          <a:srgbClr val="C8C8C8"/>
        </a:accent6>
        <a:hlink>
          <a:srgbClr val="808080"/>
        </a:hlink>
        <a:folHlink>
          <a:srgbClr val="B2B2B2"/>
        </a:folHlink>
      </a:clrScheme>
      <a:clrMap bg1="lt1" tx1="dk1" bg2="lt2" tx2="dk2" accent1="accent1" accent2="accent2" accent3="accent3" accent4="accent4" accent5="accent5" accent6="accent6" hlink="hlink" folHlink="folHlink"/>
    </a:extraClrScheme>
    <a:extraClrScheme>
      <a:clrScheme name="Baustelle 4">
        <a:dk1>
          <a:srgbClr val="000000"/>
        </a:dk1>
        <a:lt1>
          <a:srgbClr val="EAE8E2"/>
        </a:lt1>
        <a:dk2>
          <a:srgbClr val="783A34"/>
        </a:dk2>
        <a:lt2>
          <a:srgbClr val="FFCC99"/>
        </a:lt2>
        <a:accent1>
          <a:srgbClr val="83AAAD"/>
        </a:accent1>
        <a:accent2>
          <a:srgbClr val="A06766"/>
        </a:accent2>
        <a:accent3>
          <a:srgbClr val="BEAEAE"/>
        </a:accent3>
        <a:accent4>
          <a:srgbClr val="C8C6C1"/>
        </a:accent4>
        <a:accent5>
          <a:srgbClr val="C1D2D3"/>
        </a:accent5>
        <a:accent6>
          <a:srgbClr val="915D5C"/>
        </a:accent6>
        <a:hlink>
          <a:srgbClr val="FFFFCC"/>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C:\Programme\Microsoft Office\Templates\Presentation Designs\Baustelle.pot</Template>
  <TotalTime>0</TotalTime>
  <Words>1511</Words>
  <Application>Microsoft Office PowerPoint</Application>
  <PresentationFormat>Bildschirmpräsentation (4:3)</PresentationFormat>
  <Paragraphs>188</Paragraphs>
  <Slides>13</Slides>
  <Notes>13</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Baustelle</vt:lpstr>
      <vt:lpstr>Wettbewerbs- &amp; Kartellrecht </vt:lpstr>
      <vt:lpstr>Der Tatbestand des § 6  UWG</vt:lpstr>
      <vt:lpstr>I. Überblick</vt:lpstr>
      <vt:lpstr>I. Überblick</vt:lpstr>
      <vt:lpstr>II. Einzelne unzulässige Vergleiche § 6 II </vt:lpstr>
      <vt:lpstr>II. Einzelne unzulässige Vergleiche § 6 II </vt:lpstr>
      <vt:lpstr>Unlauterkeit im Sinne des § 4</vt:lpstr>
      <vt:lpstr>Unlauterkeit im Sinne des § 4  I. § 4 Ziff. 1 UWG </vt:lpstr>
      <vt:lpstr>Unlauterkeit im Sinne des § 4  I. § 4 Ziff. 1 UWG  3. Sonstiger unangemessener unsachlicher Einfluss</vt:lpstr>
      <vt:lpstr>Unlauterkeit im Sinne des § 4  I. § 4 Ziff. 1 UWG  3. Sonstiger unangemessener unsachlicher Einfluss</vt:lpstr>
      <vt:lpstr>Unlauterkeit im Sinne des § 4</vt:lpstr>
      <vt:lpstr>Unlauterkeit im Sinne des § 4</vt:lpstr>
      <vt:lpstr>Rechtsfolgen </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Europarecht</dc:title>
  <dc:creator>Michael Hoffmann</dc:creator>
  <cp:lastModifiedBy>Michael Hoffmann</cp:lastModifiedBy>
  <cp:revision>119</cp:revision>
  <cp:lastPrinted>1601-01-01T00:00:00Z</cp:lastPrinted>
  <dcterms:created xsi:type="dcterms:W3CDTF">2004-10-25T08:46:57Z</dcterms:created>
  <dcterms:modified xsi:type="dcterms:W3CDTF">2010-04-21T11:38:20Z</dcterms:modified>
</cp:coreProperties>
</file>