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8" r:id="rId1"/>
  </p:sldMasterIdLst>
  <p:notesMasterIdLst>
    <p:notesMasterId r:id="rId21"/>
  </p:notesMasterIdLst>
  <p:handoutMasterIdLst>
    <p:handoutMasterId r:id="rId22"/>
  </p:handoutMasterIdLst>
  <p:sldIdLst>
    <p:sldId id="256" r:id="rId2"/>
    <p:sldId id="257" r:id="rId3"/>
    <p:sldId id="259" r:id="rId4"/>
    <p:sldId id="273" r:id="rId5"/>
    <p:sldId id="260" r:id="rId6"/>
    <p:sldId id="261" r:id="rId7"/>
    <p:sldId id="262" r:id="rId8"/>
    <p:sldId id="263" r:id="rId9"/>
    <p:sldId id="264" r:id="rId10"/>
    <p:sldId id="265" r:id="rId11"/>
    <p:sldId id="274" r:id="rId12"/>
    <p:sldId id="266" r:id="rId13"/>
    <p:sldId id="275" r:id="rId14"/>
    <p:sldId id="267" r:id="rId15"/>
    <p:sldId id="268" r:id="rId16"/>
    <p:sldId id="269" r:id="rId17"/>
    <p:sldId id="270" r:id="rId18"/>
    <p:sldId id="271" r:id="rId19"/>
    <p:sldId id="272" r:id="rId20"/>
  </p:sldIdLst>
  <p:sldSz cx="9144000" cy="6858000" type="screen4x3"/>
  <p:notesSz cx="6797675" cy="9926638"/>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clrMode="bw"/>
  <p:showPr showNarration="1">
    <p:present/>
    <p:sldAll/>
    <p:penClr>
      <a:schemeClr val="tx1"/>
    </p:penClr>
  </p:showPr>
  <p:clrMru>
    <a:srgbClr val="000000"/>
    <a:srgbClr val="996600"/>
    <a:srgbClr val="FF9900"/>
    <a:srgbClr val="663300"/>
    <a:srgbClr val="894400"/>
    <a:srgbClr val="A45100"/>
    <a:srgbClr val="B75B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439" autoAdjust="0"/>
    <p:restoredTop sz="94718" autoAdjust="0"/>
  </p:normalViewPr>
  <p:slideViewPr>
    <p:cSldViewPr>
      <p:cViewPr varScale="1">
        <p:scale>
          <a:sx n="70" d="100"/>
          <a:sy n="70" d="100"/>
        </p:scale>
        <p:origin x="-594" y="-102"/>
      </p:cViewPr>
      <p:guideLst>
        <p:guide orient="horz" pos="1248"/>
        <p:guide pos="384"/>
      </p:guideLst>
    </p:cSldViewPr>
  </p:slideViewPr>
  <p:outlineViewPr>
    <p:cViewPr>
      <p:scale>
        <a:sx n="33" d="100"/>
        <a:sy n="33" d="100"/>
      </p:scale>
      <p:origin x="0" y="1806"/>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632" y="528"/>
      </p:cViewPr>
      <p:guideLst>
        <p:guide orient="horz" pos="3126"/>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1026"/>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de-DE"/>
          </a:p>
        </p:txBody>
      </p:sp>
      <p:sp>
        <p:nvSpPr>
          <p:cNvPr id="44035" name="Rectangle 1027"/>
          <p:cNvSpPr>
            <a:spLocks noGrp="1" noChangeArrowheads="1"/>
          </p:cNvSpPr>
          <p:nvPr>
            <p:ph type="dt" sz="quarter"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fld id="{DE82B936-FEB8-4D85-B8C7-BF8C24323113}" type="datetime1">
              <a:rPr lang="de-DE"/>
              <a:pPr/>
              <a:t>21.04.2010</a:t>
            </a:fld>
            <a:endParaRPr lang="de-DE"/>
          </a:p>
        </p:txBody>
      </p:sp>
      <p:sp>
        <p:nvSpPr>
          <p:cNvPr id="44036" name="Rectangle 1028"/>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de-DE"/>
          </a:p>
        </p:txBody>
      </p:sp>
      <p:sp>
        <p:nvSpPr>
          <p:cNvPr id="44037" name="Rectangle 1029"/>
          <p:cNvSpPr>
            <a:spLocks noGrp="1" noChangeArrowheads="1"/>
          </p:cNvSpPr>
          <p:nvPr>
            <p:ph type="sldNum" sz="quarter" idx="3"/>
          </p:nvPr>
        </p:nvSpPr>
        <p:spPr bwMode="auto">
          <a:xfrm>
            <a:off x="3851275"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0CD11E1C-DE7A-43DA-9DBE-163680AC5BD4}" type="slidenum">
              <a:rPr lang="de-DE"/>
              <a:pPr/>
              <a:t>‹Nr.›</a:t>
            </a:fld>
            <a:endParaRPr 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de-DE"/>
          </a:p>
        </p:txBody>
      </p:sp>
      <p:sp>
        <p:nvSpPr>
          <p:cNvPr id="36867" name="Rectangle 3"/>
          <p:cNvSpPr>
            <a:spLocks noGrp="1" noChangeArrowheads="1"/>
          </p:cNvSpPr>
          <p:nvPr>
            <p:ph type="dt"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fld id="{BC70C760-E940-4970-8563-C1A4E299351B}" type="datetime1">
              <a:rPr lang="de-DE"/>
              <a:pPr/>
              <a:t>21.04.2010</a:t>
            </a:fld>
            <a:endParaRPr lang="de-DE"/>
          </a:p>
        </p:txBody>
      </p:sp>
      <p:sp>
        <p:nvSpPr>
          <p:cNvPr id="36868" name="Rectangle 4"/>
          <p:cNvSpPr>
            <a:spLocks noGrp="1" noRot="1" noChangeAspect="1" noChangeArrowheads="1" noTextEdit="1"/>
          </p:cNvSpPr>
          <p:nvPr>
            <p:ph type="sldImg" idx="2"/>
          </p:nvPr>
        </p:nvSpPr>
        <p:spPr bwMode="auto">
          <a:xfrm>
            <a:off x="915988" y="744538"/>
            <a:ext cx="4965700" cy="3722687"/>
          </a:xfrm>
          <a:prstGeom prst="rect">
            <a:avLst/>
          </a:prstGeom>
          <a:noFill/>
          <a:ln w="9525">
            <a:solidFill>
              <a:srgbClr val="000000"/>
            </a:solidFill>
            <a:miter lim="800000"/>
            <a:headEnd/>
            <a:tailEnd/>
          </a:ln>
          <a:effectLst/>
        </p:spPr>
      </p:sp>
      <p:sp>
        <p:nvSpPr>
          <p:cNvPr id="36869" name="Rectangle 5"/>
          <p:cNvSpPr>
            <a:spLocks noGrp="1" noChangeArrowheads="1"/>
          </p:cNvSpPr>
          <p:nvPr>
            <p:ph type="body" sz="quarter" idx="3"/>
          </p:nvPr>
        </p:nvSpPr>
        <p:spPr bwMode="auto">
          <a:xfrm>
            <a:off x="906463" y="4714875"/>
            <a:ext cx="4984750"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smtClean="0"/>
              <a:t>Klicken Sie, um die Formate des Vorlagentextes zu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36870"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de-DE"/>
          </a:p>
        </p:txBody>
      </p:sp>
      <p:sp>
        <p:nvSpPr>
          <p:cNvPr id="36871" name="Rectangle 7"/>
          <p:cNvSpPr>
            <a:spLocks noGrp="1" noChangeArrowheads="1"/>
          </p:cNvSpPr>
          <p:nvPr>
            <p:ph type="sldNum" sz="quarter" idx="5"/>
          </p:nvPr>
        </p:nvSpPr>
        <p:spPr bwMode="auto">
          <a:xfrm>
            <a:off x="3851275"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789F9AC5-5BD4-42D7-9405-C006629DB3C9}" type="slidenum">
              <a:rPr lang="de-DE"/>
              <a:pPr/>
              <a:t>‹Nr.›</a:t>
            </a:fld>
            <a:endParaRPr lang="de-DE"/>
          </a:p>
        </p:txBody>
      </p:sp>
    </p:spTree>
  </p:cSld>
  <p:clrMap bg1="lt1" tx1="dk1" bg2="lt2" tx2="dk2" accent1="accent1" accent2="accent2" accent3="accent3" accent4="accent4" accent5="accent5" accent6="accent6" hlink="hlink" folHlink="folHlink"/>
  <p:hf hdr="0" ftr="0"/>
  <p:notesStyle>
    <a:lvl1pPr algn="l" rtl="0" fontAlgn="base">
      <a:spcBef>
        <a:spcPct val="30000"/>
      </a:spcBef>
      <a:spcAft>
        <a:spcPct val="0"/>
      </a:spcAft>
      <a:defRPr kumimoji="1" sz="1200" kern="1200">
        <a:solidFill>
          <a:schemeClr val="tx1"/>
        </a:solidFill>
        <a:latin typeface="Times New Roman" pitchFamily="18" charset="0"/>
        <a:ea typeface="+mn-ea"/>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mn-ea"/>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mn-ea"/>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mn-ea"/>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FC0988DD-1113-4BC7-A905-CDE16B2E6634}" type="datetime1">
              <a:rPr lang="de-DE"/>
              <a:pPr/>
              <a:t>21.04.2010</a:t>
            </a:fld>
            <a:endParaRPr lang="de-DE"/>
          </a:p>
        </p:txBody>
      </p:sp>
      <p:sp>
        <p:nvSpPr>
          <p:cNvPr id="7" name="Rectangle 7"/>
          <p:cNvSpPr>
            <a:spLocks noGrp="1" noChangeArrowheads="1"/>
          </p:cNvSpPr>
          <p:nvPr>
            <p:ph type="sldNum" sz="quarter" idx="5"/>
          </p:nvPr>
        </p:nvSpPr>
        <p:spPr>
          <a:ln/>
        </p:spPr>
        <p:txBody>
          <a:bodyPr/>
          <a:lstStyle/>
          <a:p>
            <a:fld id="{260438AD-2C5B-4318-B013-B2F2FD012974}" type="slidenum">
              <a:rPr lang="de-DE"/>
              <a:pPr/>
              <a:t>1</a:t>
            </a:fld>
            <a:endParaRPr lang="de-DE"/>
          </a:p>
        </p:txBody>
      </p:sp>
      <p:sp>
        <p:nvSpPr>
          <p:cNvPr id="90114" name="Rectangle 2"/>
          <p:cNvSpPr>
            <a:spLocks noGrp="1" noRot="1" noChangeAspect="1" noChangeArrowheads="1" noTextEdit="1"/>
          </p:cNvSpPr>
          <p:nvPr>
            <p:ph type="sldImg"/>
          </p:nvPr>
        </p:nvSpPr>
        <p:spPr>
          <a:xfrm>
            <a:off x="917575" y="744538"/>
            <a:ext cx="4962525" cy="3722687"/>
          </a:xfrm>
          <a:ln/>
        </p:spPr>
      </p:sp>
      <p:sp>
        <p:nvSpPr>
          <p:cNvPr id="90115"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77100FE3-4007-4D97-8DA9-F65A0AE52D55}" type="datetime1">
              <a:rPr lang="de-DE"/>
              <a:pPr/>
              <a:t>21.04.2010</a:t>
            </a:fld>
            <a:endParaRPr lang="de-DE"/>
          </a:p>
        </p:txBody>
      </p:sp>
      <p:sp>
        <p:nvSpPr>
          <p:cNvPr id="7" name="Rectangle 7"/>
          <p:cNvSpPr>
            <a:spLocks noGrp="1" noChangeArrowheads="1"/>
          </p:cNvSpPr>
          <p:nvPr>
            <p:ph type="sldNum" sz="quarter" idx="5"/>
          </p:nvPr>
        </p:nvSpPr>
        <p:spPr>
          <a:ln/>
        </p:spPr>
        <p:txBody>
          <a:bodyPr/>
          <a:lstStyle/>
          <a:p>
            <a:fld id="{B44AAC05-C4B0-4E77-BD19-A0947743FE82}" type="slidenum">
              <a:rPr lang="de-DE"/>
              <a:pPr/>
              <a:t>12</a:t>
            </a:fld>
            <a:endParaRPr lang="de-DE"/>
          </a:p>
        </p:txBody>
      </p:sp>
      <p:sp>
        <p:nvSpPr>
          <p:cNvPr id="157698" name="Rectangle 2"/>
          <p:cNvSpPr>
            <a:spLocks noGrp="1" noRot="1" noChangeAspect="1" noChangeArrowheads="1" noTextEdit="1"/>
          </p:cNvSpPr>
          <p:nvPr>
            <p:ph type="sldImg"/>
          </p:nvPr>
        </p:nvSpPr>
        <p:spPr bwMode="auto">
          <a:xfrm>
            <a:off x="917575" y="744538"/>
            <a:ext cx="4962525" cy="3722687"/>
          </a:xfrm>
          <a:prstGeom prst="rect">
            <a:avLst/>
          </a:prstGeom>
          <a:solidFill>
            <a:srgbClr val="FFFFFF"/>
          </a:solidFill>
          <a:ln>
            <a:solidFill>
              <a:srgbClr val="000000"/>
            </a:solidFill>
            <a:miter lim="800000"/>
            <a:headEnd/>
            <a:tailEnd/>
          </a:ln>
        </p:spPr>
      </p:sp>
      <p:sp>
        <p:nvSpPr>
          <p:cNvPr id="157699" name="Rectangle 3"/>
          <p:cNvSpPr>
            <a:spLocks noGrp="1" noChangeArrowheads="1"/>
          </p:cNvSpPr>
          <p:nvPr>
            <p:ph type="body" idx="1"/>
          </p:nvPr>
        </p:nvSpPr>
        <p:spPr bwMode="auto">
          <a:xfrm>
            <a:off x="906463" y="4714875"/>
            <a:ext cx="4984750" cy="4467225"/>
          </a:xfrm>
          <a:prstGeom prst="rect">
            <a:avLst/>
          </a:prstGeom>
          <a:solidFill>
            <a:srgbClr val="FFFFFF"/>
          </a:solidFill>
          <a:ln>
            <a:solidFill>
              <a:srgbClr val="000000"/>
            </a:solidFill>
            <a:miter lim="800000"/>
            <a:headEnd/>
            <a:tailEnd/>
          </a:ln>
        </p:spPr>
        <p:txBody>
          <a:bodyPr/>
          <a:lstStyle/>
          <a:p>
            <a:endParaRPr 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1778B70B-7B42-44EE-9936-6C536DCC6FDF}" type="datetime1">
              <a:rPr lang="de-DE"/>
              <a:pPr/>
              <a:t>21.04.2010</a:t>
            </a:fld>
            <a:endParaRPr lang="de-DE"/>
          </a:p>
        </p:txBody>
      </p:sp>
      <p:sp>
        <p:nvSpPr>
          <p:cNvPr id="7" name="Rectangle 7"/>
          <p:cNvSpPr>
            <a:spLocks noGrp="1" noChangeArrowheads="1"/>
          </p:cNvSpPr>
          <p:nvPr>
            <p:ph type="sldNum" sz="quarter" idx="5"/>
          </p:nvPr>
        </p:nvSpPr>
        <p:spPr>
          <a:ln/>
        </p:spPr>
        <p:txBody>
          <a:bodyPr/>
          <a:lstStyle/>
          <a:p>
            <a:fld id="{242F206C-43AD-4590-9DF9-D63AA038FF93}" type="slidenum">
              <a:rPr lang="de-DE"/>
              <a:pPr/>
              <a:t>14</a:t>
            </a:fld>
            <a:endParaRPr lang="de-DE"/>
          </a:p>
        </p:txBody>
      </p:sp>
      <p:sp>
        <p:nvSpPr>
          <p:cNvPr id="159746" name="Rectangle 2"/>
          <p:cNvSpPr>
            <a:spLocks noGrp="1" noRot="1" noChangeAspect="1" noChangeArrowheads="1" noTextEdit="1"/>
          </p:cNvSpPr>
          <p:nvPr>
            <p:ph type="sldImg"/>
          </p:nvPr>
        </p:nvSpPr>
        <p:spPr bwMode="auto">
          <a:xfrm>
            <a:off x="917575" y="744538"/>
            <a:ext cx="4962525" cy="3722687"/>
          </a:xfrm>
          <a:prstGeom prst="rect">
            <a:avLst/>
          </a:prstGeom>
          <a:solidFill>
            <a:srgbClr val="FFFFFF"/>
          </a:solidFill>
          <a:ln>
            <a:solidFill>
              <a:srgbClr val="000000"/>
            </a:solidFill>
            <a:miter lim="800000"/>
            <a:headEnd/>
            <a:tailEnd/>
          </a:ln>
        </p:spPr>
      </p:sp>
      <p:sp>
        <p:nvSpPr>
          <p:cNvPr id="159747" name="Rectangle 3"/>
          <p:cNvSpPr>
            <a:spLocks noGrp="1" noChangeArrowheads="1"/>
          </p:cNvSpPr>
          <p:nvPr>
            <p:ph type="body" idx="1"/>
          </p:nvPr>
        </p:nvSpPr>
        <p:spPr bwMode="auto">
          <a:xfrm>
            <a:off x="906463" y="4714875"/>
            <a:ext cx="4984750" cy="4467225"/>
          </a:xfrm>
          <a:prstGeom prst="rect">
            <a:avLst/>
          </a:prstGeom>
          <a:solidFill>
            <a:srgbClr val="FFFFFF"/>
          </a:solidFill>
          <a:ln>
            <a:solidFill>
              <a:srgbClr val="000000"/>
            </a:solidFill>
            <a:miter lim="800000"/>
            <a:headEnd/>
            <a:tailEnd/>
          </a:ln>
        </p:spPr>
        <p:txBody>
          <a:bodyPr/>
          <a:lstStyle/>
          <a:p>
            <a:pPr>
              <a:spcBef>
                <a:spcPct val="0"/>
              </a:spcBef>
            </a:pPr>
            <a:r>
              <a:rPr lang="de-DE" sz="1000"/>
              <a:t>Zu Nr. 1 </a:t>
            </a:r>
          </a:p>
          <a:p>
            <a:pPr>
              <a:spcBef>
                <a:spcPct val="0"/>
              </a:spcBef>
            </a:pPr>
            <a:r>
              <a:rPr lang="de-DE" sz="1000">
                <a:latin typeface="TimesNewRomanPSMT" charset="0"/>
              </a:rPr>
              <a:t>„</a:t>
            </a:r>
            <a:r>
              <a:rPr lang="de-DE" sz="1000" b="1">
                <a:latin typeface="TimesNewRomanPS-BoldMT" charset="0"/>
              </a:rPr>
              <a:t>Heilbrunnen</a:t>
            </a:r>
            <a:r>
              <a:rPr lang="de-DE" sz="1000">
                <a:latin typeface="TimesNewRomanPSMT" charset="0"/>
              </a:rPr>
              <a:t>“ für künstliches Mineralwasser; „</a:t>
            </a:r>
            <a:r>
              <a:rPr lang="de-DE" sz="1000" b="1">
                <a:latin typeface="TimesNewRomanPS-BoldMT" charset="0"/>
              </a:rPr>
              <a:t>echtes Leder</a:t>
            </a:r>
            <a:r>
              <a:rPr lang="de-DE" sz="1000">
                <a:latin typeface="TimesNewRomanPSMT" charset="0"/>
              </a:rPr>
              <a:t>“ für Kunstleder; „</a:t>
            </a:r>
            <a:r>
              <a:rPr lang="de-DE" sz="1000" b="1">
                <a:latin typeface="TimesNewRomanPS-BoldMT" charset="0"/>
              </a:rPr>
              <a:t>Medical</a:t>
            </a:r>
            <a:r>
              <a:rPr lang="de-DE" sz="1000">
                <a:latin typeface="TimesNewRomanPSMT" charset="0"/>
              </a:rPr>
              <a:t>“ für ein Kosmetikum;76 „</a:t>
            </a:r>
            <a:r>
              <a:rPr lang="de-DE" sz="1000" b="1">
                <a:latin typeface="TimesNewRomanPS-BoldMT" charset="0"/>
              </a:rPr>
              <a:t>Markenqualität“ </a:t>
            </a:r>
            <a:r>
              <a:rPr lang="de-DE" sz="1000">
                <a:latin typeface="TimesNewRomanPSMT" charset="0"/>
              </a:rPr>
              <a:t>für anonyme Ware77; nicht gerechtfertigte </a:t>
            </a:r>
            <a:r>
              <a:rPr lang="de-DE" sz="1000" b="1">
                <a:latin typeface="TimesNewRomanPS-BoldMT" charset="0"/>
              </a:rPr>
              <a:t>Wirkungsaussagen</a:t>
            </a:r>
            <a:r>
              <a:rPr lang="de-DE" sz="1000">
                <a:latin typeface="TimesNewRomanPSMT" charset="0"/>
              </a:rPr>
              <a:t>; Werbung mit einem tatsächlich nicht (oder nicht so) verliehenen Testergebnis von </a:t>
            </a:r>
            <a:r>
              <a:rPr lang="de-DE" sz="1000" b="1">
                <a:latin typeface="TimesNewRomanPS-BoldMT" charset="0"/>
              </a:rPr>
              <a:t>Stiftung Warentest</a:t>
            </a:r>
            <a:r>
              <a:rPr lang="de-DE" sz="1000">
                <a:latin typeface="TimesNewRomanPSMT" charset="0"/>
              </a:rPr>
              <a:t>. Werbung mit Umweltfreundlichkeit nur, wenn diese auch tatsächlich </a:t>
            </a:r>
            <a:r>
              <a:rPr lang="de-DE" sz="1000" b="1" u="sng">
                <a:latin typeface="TimesNewRomanPSMT" charset="0"/>
              </a:rPr>
              <a:t>nachweisbar</a:t>
            </a:r>
            <a:r>
              <a:rPr lang="de-DE" sz="1000">
                <a:latin typeface="TimesNewRomanPSMT" charset="0"/>
              </a:rPr>
              <a:t> ist (Uweltengel).</a:t>
            </a:r>
          </a:p>
          <a:p>
            <a:pPr>
              <a:spcBef>
                <a:spcPct val="0"/>
              </a:spcBef>
            </a:pPr>
            <a:endParaRPr lang="de-DE" sz="1000" b="1">
              <a:latin typeface="TimesNewRomanPS-BoldMT" charset="0"/>
            </a:endParaRPr>
          </a:p>
          <a:p>
            <a:pPr>
              <a:spcBef>
                <a:spcPct val="0"/>
              </a:spcBef>
            </a:pPr>
            <a:r>
              <a:rPr lang="de-DE" sz="1000" b="1">
                <a:latin typeface="TimesNewRomanPS-BoldMT" charset="0"/>
              </a:rPr>
              <a:t>Ryan Air </a:t>
            </a:r>
            <a:r>
              <a:rPr lang="de-DE" sz="1000">
                <a:latin typeface="TimesNewRomanPSMT" charset="0"/>
              </a:rPr>
              <a:t>und „Flughafen Niederrhein (Düsseldorf)“ OLG Köln GRUR-RR 2004, 143</a:t>
            </a:r>
          </a:p>
          <a:p>
            <a:pPr>
              <a:spcBef>
                <a:spcPct val="0"/>
              </a:spcBef>
            </a:pPr>
            <a:r>
              <a:rPr lang="de-DE" sz="1000" b="1" i="1">
                <a:latin typeface="TimesNewRomanPSMT" charset="0"/>
              </a:rPr>
              <a:t>Irreführung, weil 80 km Abstand von Düsseldorf</a:t>
            </a:r>
          </a:p>
          <a:p>
            <a:pPr>
              <a:spcBef>
                <a:spcPct val="0"/>
              </a:spcBef>
            </a:pPr>
            <a:endParaRPr lang="de-DE" sz="1000" i="1">
              <a:latin typeface="TimesNewRomanPSMT" charset="0"/>
            </a:endParaRPr>
          </a:p>
          <a:p>
            <a:pPr>
              <a:spcBef>
                <a:spcPct val="0"/>
              </a:spcBef>
            </a:pPr>
            <a:r>
              <a:rPr lang="de-DE" sz="1000" i="1">
                <a:latin typeface="TimesNewRomanPSMT" charset="0"/>
              </a:rPr>
              <a:t>Ergibt sich etwas für Ryan Air Günstiges daraus, dass der Flughafen „</a:t>
            </a:r>
            <a:r>
              <a:rPr lang="de-DE" sz="1000" i="1">
                <a:latin typeface="TimesNewRomanPS-BoldMT" charset="0"/>
              </a:rPr>
              <a:t>Frankfurt-Hahn</a:t>
            </a:r>
            <a:r>
              <a:rPr lang="de-DE" sz="1000" i="1">
                <a:latin typeface="TimesNewRomanPSMT" charset="0"/>
              </a:rPr>
              <a:t>“ schließlich auch nicht in der Nähe von Frankfurt liegt ? </a:t>
            </a:r>
          </a:p>
          <a:p>
            <a:pPr>
              <a:spcBef>
                <a:spcPct val="0"/>
              </a:spcBef>
            </a:pPr>
            <a:r>
              <a:rPr lang="de-DE" sz="1000" b="1">
                <a:latin typeface="TimesNewRomanPSMT" charset="0"/>
              </a:rPr>
              <a:t>Nein! </a:t>
            </a:r>
            <a:r>
              <a:rPr lang="de-DE" sz="1000">
                <a:latin typeface="TimesNewRomanPS-BoldMT" charset="0"/>
              </a:rPr>
              <a:t>Der Flughafen und seine tatsächliche Lage sind – anders als dies etwa hinsichtlich des ... im Hunsrück gelegenen Flughafens „Frankfurt-Hahn“ (heute) der Fall ist – bei den Millionen zählenden Verbrauchern seines Einzugsbereichs weitgehend unbekannt... “</a:t>
            </a:r>
            <a:r>
              <a:rPr lang="de-DE" sz="1000">
                <a:latin typeface="TimesNewRomanPSMT" charset="0"/>
              </a:rPr>
              <a:t>. </a:t>
            </a:r>
          </a:p>
          <a:p>
            <a:pPr>
              <a:spcBef>
                <a:spcPct val="0"/>
              </a:spcBef>
            </a:pPr>
            <a:endParaRPr lang="de-DE" sz="1000" i="1">
              <a:latin typeface="TimesNewRomanPSMT" charset="0"/>
            </a:endParaRPr>
          </a:p>
          <a:p>
            <a:pPr>
              <a:spcBef>
                <a:spcPct val="0"/>
              </a:spcBef>
            </a:pPr>
            <a:r>
              <a:rPr lang="de-DE" sz="1000" i="1">
                <a:latin typeface="TimesNewRomanPSMT" charset="0"/>
              </a:rPr>
              <a:t>Spielt es schließlich eine Rolle, dass der weitere Inhalt des </a:t>
            </a:r>
            <a:r>
              <a:rPr lang="de-DE" sz="1000" i="1">
                <a:latin typeface="TimesNewRomanPS-BoldMT" charset="0"/>
              </a:rPr>
              <a:t>Internetauftritts </a:t>
            </a:r>
            <a:r>
              <a:rPr lang="de-DE" sz="1000" i="1">
                <a:latin typeface="TimesNewRomanPSMT" charset="0"/>
              </a:rPr>
              <a:t>es, insbes. durch Links, erlaubt, die </a:t>
            </a:r>
            <a:r>
              <a:rPr lang="de-DE" sz="1000" i="1">
                <a:latin typeface="TimesNewRomanPS-BoldMT" charset="0"/>
              </a:rPr>
              <a:t>Informationen über die tatsächliche Lage des Flughafens </a:t>
            </a:r>
            <a:r>
              <a:rPr lang="de-DE" sz="1000" i="1">
                <a:latin typeface="TimesNewRomanPSMT" charset="0"/>
              </a:rPr>
              <a:t>zu erhalten ? </a:t>
            </a:r>
          </a:p>
          <a:p>
            <a:pPr>
              <a:spcBef>
                <a:spcPct val="0"/>
              </a:spcBef>
            </a:pPr>
            <a:endParaRPr lang="de-DE" sz="1000" i="1">
              <a:latin typeface="TimesNewRomanPSMT" charset="0"/>
            </a:endParaRPr>
          </a:p>
          <a:p>
            <a:pPr>
              <a:spcBef>
                <a:spcPct val="0"/>
              </a:spcBef>
            </a:pPr>
            <a:r>
              <a:rPr lang="de-DE" sz="1000" b="1">
                <a:latin typeface="TimesNewRomanPSMT" charset="0"/>
              </a:rPr>
              <a:t>NEIN </a:t>
            </a:r>
            <a:r>
              <a:rPr lang="de-DE" sz="1000">
                <a:latin typeface="TimesNewRomanPSMT" charset="0"/>
              </a:rPr>
              <a:t>Denn es reicht für die Irreführungsgefahr bereits aus, dass der angesprochene Verbraucher sich mit dem Angebot erst bzw. näher befasst. ... </a:t>
            </a:r>
            <a:r>
              <a:rPr lang="de-DE" sz="1000" b="1">
                <a:latin typeface="TimesNewRomanPS-BoldMT" charset="0"/>
              </a:rPr>
              <a:t>Auf eine nachträgliche Aufklärung kommt es deswegen nicht an, weil die irreführende Angabe in diesen Fällen im Zeitpunkt der Beseitigung des Irrtums bereits bewirkt hat, dass der Verbraucher sich mit dem Angebot näher befasst hat, das er sonst nicht oder nicht in demselben Umfang beachtet hätte</a:t>
            </a:r>
            <a:r>
              <a:rPr lang="de-DE" sz="1000">
                <a:latin typeface="TimesNewRomanPSMT" charset="0"/>
              </a:rPr>
              <a:t>...“. </a:t>
            </a:r>
          </a:p>
          <a:p>
            <a:pPr>
              <a:spcBef>
                <a:spcPct val="0"/>
              </a:spcBef>
            </a:pPr>
            <a:endParaRPr lang="de-DE" sz="1000">
              <a:latin typeface="TimesNewRomanPSMT"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5C8E7E4F-5D95-4DB3-AE56-4F54B953F9E9}" type="datetime1">
              <a:rPr lang="de-DE"/>
              <a:pPr/>
              <a:t>21.04.2010</a:t>
            </a:fld>
            <a:endParaRPr lang="de-DE"/>
          </a:p>
        </p:txBody>
      </p:sp>
      <p:sp>
        <p:nvSpPr>
          <p:cNvPr id="7" name="Rectangle 7"/>
          <p:cNvSpPr>
            <a:spLocks noGrp="1" noChangeArrowheads="1"/>
          </p:cNvSpPr>
          <p:nvPr>
            <p:ph type="sldNum" sz="quarter" idx="5"/>
          </p:nvPr>
        </p:nvSpPr>
        <p:spPr>
          <a:ln/>
        </p:spPr>
        <p:txBody>
          <a:bodyPr/>
          <a:lstStyle/>
          <a:p>
            <a:fld id="{9FA7DB08-1882-4259-BF9D-216CC683C269}" type="slidenum">
              <a:rPr lang="de-DE"/>
              <a:pPr/>
              <a:t>15</a:t>
            </a:fld>
            <a:endParaRPr lang="de-DE"/>
          </a:p>
        </p:txBody>
      </p:sp>
      <p:sp>
        <p:nvSpPr>
          <p:cNvPr id="161794" name="Rectangle 2"/>
          <p:cNvSpPr>
            <a:spLocks noGrp="1" noRot="1" noChangeAspect="1" noChangeArrowheads="1" noTextEdit="1"/>
          </p:cNvSpPr>
          <p:nvPr>
            <p:ph type="sldImg"/>
          </p:nvPr>
        </p:nvSpPr>
        <p:spPr bwMode="auto">
          <a:xfrm>
            <a:off x="917575" y="744538"/>
            <a:ext cx="4962525" cy="3722687"/>
          </a:xfrm>
          <a:prstGeom prst="rect">
            <a:avLst/>
          </a:prstGeom>
          <a:solidFill>
            <a:srgbClr val="FFFFFF"/>
          </a:solidFill>
          <a:ln>
            <a:solidFill>
              <a:srgbClr val="000000"/>
            </a:solidFill>
            <a:miter lim="800000"/>
            <a:headEnd/>
            <a:tailEnd/>
          </a:ln>
        </p:spPr>
      </p:sp>
      <p:sp>
        <p:nvSpPr>
          <p:cNvPr id="161795" name="Rectangle 3"/>
          <p:cNvSpPr>
            <a:spLocks noGrp="1" noChangeArrowheads="1"/>
          </p:cNvSpPr>
          <p:nvPr>
            <p:ph type="body" idx="1"/>
          </p:nvPr>
        </p:nvSpPr>
        <p:spPr bwMode="auto">
          <a:xfrm>
            <a:off x="906463" y="4714875"/>
            <a:ext cx="4984750" cy="4467225"/>
          </a:xfrm>
          <a:prstGeom prst="rect">
            <a:avLst/>
          </a:prstGeom>
          <a:solidFill>
            <a:srgbClr val="FFFFFF"/>
          </a:solidFill>
          <a:ln>
            <a:solidFill>
              <a:srgbClr val="000000"/>
            </a:solidFill>
            <a:miter lim="800000"/>
            <a:headEnd/>
            <a:tailEnd/>
          </a:ln>
        </p:spPr>
        <p:txBody>
          <a:bodyPr/>
          <a:lstStyle/>
          <a:p>
            <a:r>
              <a:rPr lang="de-DE"/>
              <a:t>Keine Werbung mit Mogelpackungen oder Selbstverständlichkeiten</a:t>
            </a:r>
          </a:p>
          <a:p>
            <a:r>
              <a:rPr lang="de-DE"/>
              <a:t>Bsp: Besondere Werbung mit Gewährleistung von 2 Jahren (erfüllt nur § 475 BGB)</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881603FF-94DB-4802-ADC5-64A6340DB216}" type="datetime1">
              <a:rPr lang="de-DE"/>
              <a:pPr/>
              <a:t>21.04.2010</a:t>
            </a:fld>
            <a:endParaRPr lang="de-DE"/>
          </a:p>
        </p:txBody>
      </p:sp>
      <p:sp>
        <p:nvSpPr>
          <p:cNvPr id="7" name="Rectangle 7"/>
          <p:cNvSpPr>
            <a:spLocks noGrp="1" noChangeArrowheads="1"/>
          </p:cNvSpPr>
          <p:nvPr>
            <p:ph type="sldNum" sz="quarter" idx="5"/>
          </p:nvPr>
        </p:nvSpPr>
        <p:spPr>
          <a:ln/>
        </p:spPr>
        <p:txBody>
          <a:bodyPr/>
          <a:lstStyle/>
          <a:p>
            <a:fld id="{FD057B44-3C93-4119-8311-AEC48ACC9971}" type="slidenum">
              <a:rPr lang="de-DE"/>
              <a:pPr/>
              <a:t>16</a:t>
            </a:fld>
            <a:endParaRPr lang="de-DE"/>
          </a:p>
        </p:txBody>
      </p:sp>
      <p:sp>
        <p:nvSpPr>
          <p:cNvPr id="163842" name="Rectangle 2"/>
          <p:cNvSpPr>
            <a:spLocks noGrp="1" noRot="1" noChangeAspect="1" noChangeArrowheads="1" noTextEdit="1"/>
          </p:cNvSpPr>
          <p:nvPr>
            <p:ph type="sldImg"/>
          </p:nvPr>
        </p:nvSpPr>
        <p:spPr bwMode="auto">
          <a:xfrm>
            <a:off x="917575" y="744538"/>
            <a:ext cx="4962525" cy="3722687"/>
          </a:xfrm>
          <a:prstGeom prst="rect">
            <a:avLst/>
          </a:prstGeom>
          <a:solidFill>
            <a:srgbClr val="FFFFFF"/>
          </a:solidFill>
          <a:ln>
            <a:solidFill>
              <a:srgbClr val="000000"/>
            </a:solidFill>
            <a:miter lim="800000"/>
            <a:headEnd/>
            <a:tailEnd/>
          </a:ln>
        </p:spPr>
      </p:sp>
      <p:sp>
        <p:nvSpPr>
          <p:cNvPr id="163843" name="Rectangle 3"/>
          <p:cNvSpPr>
            <a:spLocks noGrp="1" noChangeArrowheads="1"/>
          </p:cNvSpPr>
          <p:nvPr>
            <p:ph type="body" idx="1"/>
          </p:nvPr>
        </p:nvSpPr>
        <p:spPr bwMode="auto">
          <a:xfrm>
            <a:off x="906463" y="4714875"/>
            <a:ext cx="4984750" cy="4467225"/>
          </a:xfrm>
          <a:prstGeom prst="rect">
            <a:avLst/>
          </a:prstGeom>
          <a:solidFill>
            <a:srgbClr val="FFFFFF"/>
          </a:solidFill>
          <a:ln>
            <a:solidFill>
              <a:srgbClr val="000000"/>
            </a:solidFill>
            <a:miter lim="800000"/>
            <a:headEnd/>
            <a:tailEnd/>
          </a:ln>
        </p:spPr>
        <p:txBody>
          <a:bodyPr/>
          <a:lstStyle/>
          <a:p>
            <a:pPr>
              <a:spcBef>
                <a:spcPct val="0"/>
              </a:spcBef>
            </a:pPr>
            <a:r>
              <a:rPr lang="de-DE" sz="1000"/>
              <a:t>Allein- oder Spitzenstellungswerbung ist keineswegs immer unzulässig. </a:t>
            </a:r>
          </a:p>
          <a:p>
            <a:pPr>
              <a:spcBef>
                <a:spcPct val="0"/>
              </a:spcBef>
            </a:pPr>
            <a:r>
              <a:rPr lang="de-DE" sz="1000"/>
              <a:t>Voraussetzung f. Zulässigkeit ist </a:t>
            </a:r>
          </a:p>
          <a:p>
            <a:pPr>
              <a:spcBef>
                <a:spcPct val="0"/>
              </a:spcBef>
            </a:pPr>
            <a:r>
              <a:rPr lang="de-DE" sz="1000"/>
              <a:t>1.: Der Werbende hat einen deutlichen Vorsprung gegenüber der Konkurrenz</a:t>
            </a:r>
          </a:p>
          <a:p>
            <a:pPr>
              <a:spcBef>
                <a:spcPct val="0"/>
              </a:spcBef>
            </a:pPr>
            <a:r>
              <a:rPr lang="de-DE" sz="1000"/>
              <a:t>2.: Der Vorsprung hat eine gewisse Aussicht auf Stetigkeit</a:t>
            </a:r>
          </a:p>
          <a:p>
            <a:pPr>
              <a:spcBef>
                <a:spcPct val="0"/>
              </a:spcBef>
            </a:pPr>
            <a:r>
              <a:rPr lang="de-DE" sz="1000"/>
              <a:t>Zulässig ist z.B. : Sport-Bild: Europas größte Sportzeitschrift (wahr, und dauerhaft)</a:t>
            </a:r>
          </a:p>
          <a:p>
            <a:pPr>
              <a:spcBef>
                <a:spcPct val="0"/>
              </a:spcBef>
            </a:pPr>
            <a:r>
              <a:rPr lang="de-DE" sz="1000"/>
              <a:t>Unzulässig. Eduscho, eine der größten Kaffeeröstereien (Marktanteil nur 9%)</a:t>
            </a:r>
          </a:p>
          <a:p>
            <a:pPr>
              <a:spcBef>
                <a:spcPct val="0"/>
              </a:spcBef>
            </a:pPr>
            <a:endParaRPr lang="de-DE" sz="1000"/>
          </a:p>
          <a:p>
            <a:pPr>
              <a:spcBef>
                <a:spcPct val="0"/>
              </a:spcBef>
            </a:pPr>
            <a:r>
              <a:rPr lang="de-DE" sz="1000" b="1">
                <a:latin typeface="TimesNewRomanPS-BoldMT" charset="0"/>
              </a:rPr>
              <a:t>Marktführerschaft – SPIEGEL oder FOCUS? </a:t>
            </a:r>
            <a:r>
              <a:rPr lang="de-DE" sz="1000">
                <a:latin typeface="TimesNewRomanPSMT" charset="0"/>
              </a:rPr>
              <a:t>BGH GRUR 2004, 244</a:t>
            </a:r>
          </a:p>
          <a:p>
            <a:pPr>
              <a:spcBef>
                <a:spcPct val="0"/>
              </a:spcBef>
            </a:pPr>
            <a:r>
              <a:rPr lang="de-DE" sz="1000">
                <a:latin typeface="TimesNewRomanPSMT" charset="0"/>
              </a:rPr>
              <a:t>DER SPIEGEL-Verlag wendet sich gegen eine ganzseitige Anzeige des FOCUS-Verlages in der FAZ. Unter der Überschrift „MA II bestätigt die Marktführerschaft von FOCUS“ hieß es u.a.: „Im Lesermarkt der Nachrichtenmagazine behält FOCUS die führende Position und gewinnt 100000 neue Leser. Das bestätigt die Medienanalyse 1999 Pressemedien II. FOCUS erreicht Woche für Woche durchschnittlich 5,80 Mio. Leser...“. Die Reichweite des SPIEGEL liegt bei 5,64 Mio. Lesern. Die verkaufte Auflage des SPIEGEL liegt deutlich über der des FOCUS. Darf FOCUS sich unter diesen Umständen als Marktführer bezeichnen ?</a:t>
            </a:r>
          </a:p>
          <a:p>
            <a:pPr>
              <a:spcBef>
                <a:spcPct val="0"/>
              </a:spcBef>
            </a:pPr>
            <a:r>
              <a:rPr lang="de-DE" sz="1000" b="1" i="1">
                <a:latin typeface="TimesNewRomanPS-ItalicMT" charset="0"/>
              </a:rPr>
              <a:t>BGH: </a:t>
            </a:r>
            <a:r>
              <a:rPr lang="de-DE" sz="1000">
                <a:latin typeface="TimesNewRomanPSMT" charset="0"/>
              </a:rPr>
              <a:t>Es liegt eine Irreführung vor. Nicht nur der durchschnittliche Zeitungsleser, sondern auch der potentielle Inserent beziehen den Begriff der „Marktführerschaft“ in erster Linie oder doch zumindest auch auf die verkaufte Auflage. Sie werden von diesem Verständnis weder</a:t>
            </a:r>
          </a:p>
          <a:p>
            <a:pPr>
              <a:spcBef>
                <a:spcPct val="0"/>
              </a:spcBef>
            </a:pPr>
            <a:r>
              <a:rPr lang="de-DE" sz="1000">
                <a:latin typeface="TimesNewRomanPSMT" charset="0"/>
              </a:rPr>
              <a:t>durch den für den Durchschnittsleser zunächst unverständlichen Hinweis „MA 1999 II“ noch durch den Begriff der Reichweite abgebracht. „Diese Beurteilung ... wird durch den Text der Anzeige gestützt, in der es heißt, „die Marktführerschaft von FOCUS“ sei „bestätigt“ worden, was ... selbst von demjenigen, der bei dem Erfolg eines Magazins zwischen verkaufter Auflage und Reichweite unterscheidet und erkennt, dass die in der Anzeige herausgestellten Leistungsmerkmale nicht die verkaufte Auflage, sondern den Lesermarkt betreffen, zwanglos so verstanden wird, dass FOCUS nunmehr auch hinsichtlich der Reichweite die Marktführerschaft übernommen habe.“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11D191C5-3DDA-4D8C-9DC5-E4269F13CF3C}" type="datetime1">
              <a:rPr lang="de-DE"/>
              <a:pPr/>
              <a:t>21.04.2010</a:t>
            </a:fld>
            <a:endParaRPr lang="de-DE"/>
          </a:p>
        </p:txBody>
      </p:sp>
      <p:sp>
        <p:nvSpPr>
          <p:cNvPr id="7" name="Rectangle 7"/>
          <p:cNvSpPr>
            <a:spLocks noGrp="1" noChangeArrowheads="1"/>
          </p:cNvSpPr>
          <p:nvPr>
            <p:ph type="sldNum" sz="quarter" idx="5"/>
          </p:nvPr>
        </p:nvSpPr>
        <p:spPr>
          <a:ln/>
        </p:spPr>
        <p:txBody>
          <a:bodyPr/>
          <a:lstStyle/>
          <a:p>
            <a:fld id="{1C809C83-67D2-4C27-9555-74DC8A448E78}" type="slidenum">
              <a:rPr lang="de-DE"/>
              <a:pPr/>
              <a:t>17</a:t>
            </a:fld>
            <a:endParaRPr lang="de-DE"/>
          </a:p>
        </p:txBody>
      </p:sp>
      <p:sp>
        <p:nvSpPr>
          <p:cNvPr id="165890" name="Rectangle 2"/>
          <p:cNvSpPr>
            <a:spLocks noGrp="1" noRot="1" noChangeAspect="1" noChangeArrowheads="1" noTextEdit="1"/>
          </p:cNvSpPr>
          <p:nvPr>
            <p:ph type="sldImg"/>
          </p:nvPr>
        </p:nvSpPr>
        <p:spPr bwMode="auto">
          <a:xfrm>
            <a:off x="917575" y="744538"/>
            <a:ext cx="4962525" cy="3722687"/>
          </a:xfrm>
          <a:prstGeom prst="rect">
            <a:avLst/>
          </a:prstGeom>
          <a:solidFill>
            <a:srgbClr val="FFFFFF"/>
          </a:solidFill>
          <a:ln>
            <a:solidFill>
              <a:srgbClr val="000000"/>
            </a:solidFill>
            <a:miter lim="800000"/>
            <a:headEnd/>
            <a:tailEnd/>
          </a:ln>
        </p:spPr>
      </p:sp>
      <p:sp>
        <p:nvSpPr>
          <p:cNvPr id="165891" name="Rectangle 3"/>
          <p:cNvSpPr>
            <a:spLocks noGrp="1" noChangeArrowheads="1"/>
          </p:cNvSpPr>
          <p:nvPr>
            <p:ph type="body" idx="1"/>
          </p:nvPr>
        </p:nvSpPr>
        <p:spPr bwMode="auto">
          <a:xfrm>
            <a:off x="906463" y="4714875"/>
            <a:ext cx="4984750" cy="4467225"/>
          </a:xfrm>
          <a:prstGeom prst="rect">
            <a:avLst/>
          </a:prstGeom>
          <a:solidFill>
            <a:srgbClr val="FFFFFF"/>
          </a:solidFill>
          <a:ln>
            <a:solidFill>
              <a:srgbClr val="000000"/>
            </a:solidFill>
            <a:miter lim="800000"/>
            <a:headEnd/>
            <a:tailEnd/>
          </a:ln>
        </p:spPr>
        <p:txBody>
          <a:bodyPr/>
          <a:lstStyle/>
          <a:p>
            <a:pPr>
              <a:spcBef>
                <a:spcPct val="0"/>
              </a:spcBef>
            </a:pPr>
            <a:r>
              <a:rPr lang="de-DE" sz="1000"/>
              <a:t>Allein- oder Spitzenstellungswerbung ist keineswegs immer unzulässig. </a:t>
            </a:r>
          </a:p>
          <a:p>
            <a:pPr>
              <a:spcBef>
                <a:spcPct val="0"/>
              </a:spcBef>
            </a:pPr>
            <a:r>
              <a:rPr lang="de-DE" sz="1000"/>
              <a:t>Voraussetzung f. Zulässigkeit ist </a:t>
            </a:r>
          </a:p>
          <a:p>
            <a:pPr>
              <a:spcBef>
                <a:spcPct val="0"/>
              </a:spcBef>
            </a:pPr>
            <a:r>
              <a:rPr lang="de-DE" sz="1000"/>
              <a:t>1.: Der Werbende hat einen deutlichen Vorsprung gegenüber der Konkurrenz</a:t>
            </a:r>
          </a:p>
          <a:p>
            <a:pPr>
              <a:spcBef>
                <a:spcPct val="0"/>
              </a:spcBef>
            </a:pPr>
            <a:r>
              <a:rPr lang="de-DE" sz="1000"/>
              <a:t>2.: Der Vorsprung hat eine gewisse Aussicht auf Stetigkeit</a:t>
            </a:r>
          </a:p>
          <a:p>
            <a:pPr>
              <a:spcBef>
                <a:spcPct val="0"/>
              </a:spcBef>
            </a:pPr>
            <a:r>
              <a:rPr lang="de-DE" sz="1000"/>
              <a:t>Zulässig ist z.B. : Sport-Bild: Europas größte Sportzeitschrift (wahr, und dauerhaft)</a:t>
            </a:r>
          </a:p>
          <a:p>
            <a:pPr>
              <a:spcBef>
                <a:spcPct val="0"/>
              </a:spcBef>
            </a:pPr>
            <a:r>
              <a:rPr lang="de-DE" sz="1000"/>
              <a:t>Unzulässig. Eduscho, eine der größten Kaffeeröstereien (Marktanteil nur 9%)</a:t>
            </a:r>
          </a:p>
          <a:p>
            <a:pPr>
              <a:spcBef>
                <a:spcPct val="0"/>
              </a:spcBef>
            </a:pPr>
            <a:endParaRPr lang="de-DE" sz="1000"/>
          </a:p>
          <a:p>
            <a:pPr>
              <a:spcBef>
                <a:spcPct val="0"/>
              </a:spcBef>
            </a:pPr>
            <a:r>
              <a:rPr lang="de-DE" sz="1000" b="1">
                <a:latin typeface="TimesNewRomanPS-BoldMT" charset="0"/>
              </a:rPr>
              <a:t>Marktführerschaft – SPIEGEL oder FOCUS? </a:t>
            </a:r>
            <a:r>
              <a:rPr lang="de-DE" sz="1000">
                <a:latin typeface="TimesNewRomanPSMT" charset="0"/>
              </a:rPr>
              <a:t>BGH GRUR 2004, 244</a:t>
            </a:r>
          </a:p>
          <a:p>
            <a:pPr>
              <a:spcBef>
                <a:spcPct val="0"/>
              </a:spcBef>
            </a:pPr>
            <a:r>
              <a:rPr lang="de-DE" sz="1000">
                <a:latin typeface="TimesNewRomanPSMT" charset="0"/>
              </a:rPr>
              <a:t>DER SPIEGEL-Verlag wendet sich gegen eine ganzseitige Anzeige des FOCUS-Verlages in der FAZ. Unter der Überschrift „MA II bestätigt die Marktführerschaft von FOCUS“ hieß es u.a.: „Im Lesermarkt der Nachrichtenmagazine behält FOCUS die führende Position und gewinnt 100000 neue Leser. Das bestätigt die Medienanalyse 1999 Pressemedien II. FOCUS erreicht Woche für Woche durchschnittlich 5,80 Mio. Leser...“. Die Reichweite des SPIEGEL liegt bei 5,64 Mio. Lesern. Die verkaufte Auflage des SPIEGEL liegt deutlich über der des FOCUS. Darf FOCUS sich unter diesen Umständen als Marktführer bezeichnen ?</a:t>
            </a:r>
          </a:p>
          <a:p>
            <a:pPr>
              <a:spcBef>
                <a:spcPct val="0"/>
              </a:spcBef>
            </a:pPr>
            <a:r>
              <a:rPr lang="de-DE" sz="1000" b="1" i="1">
                <a:latin typeface="TimesNewRomanPS-ItalicMT" charset="0"/>
              </a:rPr>
              <a:t>BGH: </a:t>
            </a:r>
            <a:r>
              <a:rPr lang="de-DE" sz="1000">
                <a:latin typeface="TimesNewRomanPSMT" charset="0"/>
              </a:rPr>
              <a:t>Es liegt eine Irreführung vor. Nicht nur der durchschnittliche Zeitungsleser, sondern auch der potentielle Inserent beziehen den Begriff der „Marktführerschaft“ in erster Linie oder doch zumindest auch auf die verkaufte Auflage. Sie werden von diesem Verständnis weder</a:t>
            </a:r>
          </a:p>
          <a:p>
            <a:pPr>
              <a:spcBef>
                <a:spcPct val="0"/>
              </a:spcBef>
            </a:pPr>
            <a:r>
              <a:rPr lang="de-DE" sz="1000">
                <a:latin typeface="TimesNewRomanPSMT" charset="0"/>
              </a:rPr>
              <a:t>durch den für den Durchschnittsleser zunächst unverständlichen Hinweis „MA 1999 II“ noch durch den Begriff der Reichweite abgebracht. „Diese Beurteilung ... wird durch den Text der Anzeige gestützt, in der es heißt, „die Marktführerschaft von FOCUS“ sei „bestätigt“ worden, was ... selbst von demjenigen, der bei dem Erfolg eines Magazins zwischen verkaufter Auflage und Reichweite unterscheidet und erkennt, dass die in der Anzeige herausgestellten Leistungsmerkmale nicht die verkaufte Auflage, sondern den Lesermarkt betreffen, zwanglos so verstanden wird, dass FOCUS nunmehr auch hinsichtlich der Reichweite die Marktführerschaft übernommen habe.“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0EC1C8D2-1B3D-4F5F-89DA-B864B842D072}" type="datetime1">
              <a:rPr lang="de-DE"/>
              <a:pPr/>
              <a:t>21.04.2010</a:t>
            </a:fld>
            <a:endParaRPr lang="de-DE"/>
          </a:p>
        </p:txBody>
      </p:sp>
      <p:sp>
        <p:nvSpPr>
          <p:cNvPr id="7" name="Rectangle 7"/>
          <p:cNvSpPr>
            <a:spLocks noGrp="1" noChangeArrowheads="1"/>
          </p:cNvSpPr>
          <p:nvPr>
            <p:ph type="sldNum" sz="quarter" idx="5"/>
          </p:nvPr>
        </p:nvSpPr>
        <p:spPr>
          <a:ln/>
        </p:spPr>
        <p:txBody>
          <a:bodyPr/>
          <a:lstStyle/>
          <a:p>
            <a:fld id="{B589D3DC-B6AB-483E-8C6F-58006AFAC6AF}" type="slidenum">
              <a:rPr lang="de-DE"/>
              <a:pPr/>
              <a:t>18</a:t>
            </a:fld>
            <a:endParaRPr lang="de-DE"/>
          </a:p>
        </p:txBody>
      </p:sp>
      <p:sp>
        <p:nvSpPr>
          <p:cNvPr id="167938" name="Rectangle 2"/>
          <p:cNvSpPr>
            <a:spLocks noGrp="1" noRot="1" noChangeAspect="1" noChangeArrowheads="1" noTextEdit="1"/>
          </p:cNvSpPr>
          <p:nvPr>
            <p:ph type="sldImg"/>
          </p:nvPr>
        </p:nvSpPr>
        <p:spPr bwMode="auto">
          <a:xfrm>
            <a:off x="917575" y="744538"/>
            <a:ext cx="4962525" cy="3722687"/>
          </a:xfrm>
          <a:prstGeom prst="rect">
            <a:avLst/>
          </a:prstGeom>
          <a:solidFill>
            <a:srgbClr val="FFFFFF"/>
          </a:solidFill>
          <a:ln>
            <a:solidFill>
              <a:srgbClr val="000000"/>
            </a:solidFill>
            <a:miter lim="800000"/>
            <a:headEnd/>
            <a:tailEnd/>
          </a:ln>
        </p:spPr>
      </p:sp>
      <p:sp>
        <p:nvSpPr>
          <p:cNvPr id="167939" name="Rectangle 3"/>
          <p:cNvSpPr>
            <a:spLocks noGrp="1" noChangeArrowheads="1"/>
          </p:cNvSpPr>
          <p:nvPr>
            <p:ph type="body" idx="1"/>
          </p:nvPr>
        </p:nvSpPr>
        <p:spPr bwMode="auto">
          <a:xfrm>
            <a:off x="906463" y="4714875"/>
            <a:ext cx="4984750" cy="4467225"/>
          </a:xfrm>
          <a:prstGeom prst="rect">
            <a:avLst/>
          </a:prstGeom>
          <a:solidFill>
            <a:srgbClr val="FFFFFF"/>
          </a:solidFill>
          <a:ln>
            <a:solidFill>
              <a:srgbClr val="000000"/>
            </a:solidFill>
            <a:miter lim="800000"/>
            <a:headEnd/>
            <a:tailEnd/>
          </a:ln>
        </p:spPr>
        <p:txBody>
          <a:bodyPr/>
          <a:lstStyle/>
          <a:p>
            <a:pPr>
              <a:spcBef>
                <a:spcPct val="0"/>
              </a:spcBef>
            </a:pPr>
            <a:r>
              <a:rPr lang="de-DE" sz="1000"/>
              <a:t>Allein- oder Spitzenstellungswerbung ist keineswegs immer unzulässig. </a:t>
            </a:r>
          </a:p>
          <a:p>
            <a:pPr>
              <a:spcBef>
                <a:spcPct val="0"/>
              </a:spcBef>
            </a:pPr>
            <a:r>
              <a:rPr lang="de-DE" sz="1000"/>
              <a:t>Voraussetzung f. Zulässigkeit ist </a:t>
            </a:r>
          </a:p>
          <a:p>
            <a:pPr>
              <a:spcBef>
                <a:spcPct val="0"/>
              </a:spcBef>
            </a:pPr>
            <a:r>
              <a:rPr lang="de-DE" sz="1000"/>
              <a:t>1.: Der Werbende hat einen deutlichen Vorsprung gegenüber der Konkurrenz</a:t>
            </a:r>
          </a:p>
          <a:p>
            <a:pPr>
              <a:spcBef>
                <a:spcPct val="0"/>
              </a:spcBef>
            </a:pPr>
            <a:r>
              <a:rPr lang="de-DE" sz="1000"/>
              <a:t>2.: Der Vorsprung hat eine gewisse Aussicht auf Stetigkeit</a:t>
            </a:r>
          </a:p>
          <a:p>
            <a:pPr>
              <a:spcBef>
                <a:spcPct val="0"/>
              </a:spcBef>
            </a:pPr>
            <a:r>
              <a:rPr lang="de-DE" sz="1000"/>
              <a:t>Zulässig ist z.B. : Sport-Bild: Europas größte Sportzeitschrift (wahr, und dauerhaft)</a:t>
            </a:r>
          </a:p>
          <a:p>
            <a:pPr>
              <a:spcBef>
                <a:spcPct val="0"/>
              </a:spcBef>
            </a:pPr>
            <a:r>
              <a:rPr lang="de-DE" sz="1000"/>
              <a:t>Unzulässig. Eduscho, eine der größten Kaffeeröstereien (Marktanteil nur 9%)</a:t>
            </a:r>
          </a:p>
          <a:p>
            <a:pPr>
              <a:spcBef>
                <a:spcPct val="0"/>
              </a:spcBef>
            </a:pPr>
            <a:endParaRPr lang="de-DE" sz="1000"/>
          </a:p>
          <a:p>
            <a:pPr>
              <a:spcBef>
                <a:spcPct val="0"/>
              </a:spcBef>
            </a:pPr>
            <a:r>
              <a:rPr lang="de-DE" sz="1000" b="1">
                <a:latin typeface="TimesNewRomanPS-BoldMT" charset="0"/>
              </a:rPr>
              <a:t>Marktführerschaft – SPIEGEL oder FOCUS? </a:t>
            </a:r>
            <a:r>
              <a:rPr lang="de-DE" sz="1000">
                <a:latin typeface="TimesNewRomanPSMT" charset="0"/>
              </a:rPr>
              <a:t>BGH GRUR 2004, 244</a:t>
            </a:r>
          </a:p>
          <a:p>
            <a:pPr>
              <a:spcBef>
                <a:spcPct val="0"/>
              </a:spcBef>
            </a:pPr>
            <a:r>
              <a:rPr lang="de-DE" sz="1000">
                <a:latin typeface="TimesNewRomanPSMT" charset="0"/>
              </a:rPr>
              <a:t>DER SPIEGEL-Verlag wendet sich gegen eine ganzseitige Anzeige des FOCUS-Verlages in der FAZ. Unter der Überschrift „MA II bestätigt die Marktführerschaft von FOCUS“ hieß es u.a.: „Im Lesermarkt der Nachrichtenmagazine behält FOCUS die führende Position und gewinnt 100000 neue Leser. Das bestätigt die Medienanalyse 1999 Pressemedien II. FOCUS erreicht Woche für Woche durchschnittlich 5,80 Mio. Leser...“. Die Reichweite des SPIEGEL liegt bei 5,64 Mio. Lesern. Die verkaufte Auflage des SPIEGEL liegt deutlich über der des FOCUS. Darf FOCUS sich unter diesen Umständen als Marktführer bezeichnen ?</a:t>
            </a:r>
          </a:p>
          <a:p>
            <a:pPr>
              <a:spcBef>
                <a:spcPct val="0"/>
              </a:spcBef>
            </a:pPr>
            <a:r>
              <a:rPr lang="de-DE" sz="1000" b="1" i="1">
                <a:latin typeface="TimesNewRomanPS-ItalicMT" charset="0"/>
              </a:rPr>
              <a:t>BGH: </a:t>
            </a:r>
            <a:r>
              <a:rPr lang="de-DE" sz="1000">
                <a:latin typeface="TimesNewRomanPSMT" charset="0"/>
              </a:rPr>
              <a:t>Es liegt eine Irreführung vor. Nicht nur der durchschnittliche Zeitungsleser, sondern auch der potentielle Inserent beziehen den Begriff der „Marktführerschaft“ in erster Linie oder doch zumindest auch auf die verkaufte Auflage. Sie werden von diesem Verständnis weder</a:t>
            </a:r>
          </a:p>
          <a:p>
            <a:pPr>
              <a:spcBef>
                <a:spcPct val="0"/>
              </a:spcBef>
            </a:pPr>
            <a:r>
              <a:rPr lang="de-DE" sz="1000">
                <a:latin typeface="TimesNewRomanPSMT" charset="0"/>
              </a:rPr>
              <a:t>durch den für den Durchschnittsleser zunächst unverständlichen Hinweis „MA 1999 II“ noch durch den Begriff der Reichweite abgebracht. „Diese Beurteilung ... wird durch den Text der Anzeige gestützt, in der es heißt, „die Marktführerschaft von FOCUS“ sei „bestätigt“ worden, was ... selbst von demjenigen, der bei dem Erfolg eines Magazins zwischen verkaufter Auflage und Reichweite unterscheidet und erkennt, dass die in der Anzeige herausgestellten Leistungsmerkmale nicht die verkaufte Auflage, sondern den Lesermarkt betreffen, zwanglos so verstanden wird, dass FOCUS nunmehr auch hinsichtlich der Reichweite die Marktführerschaft übernommen habe.“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2D8DA2CE-A49F-4FA6-91F8-8E9EEBA830AD}" type="datetime1">
              <a:rPr lang="de-DE"/>
              <a:pPr/>
              <a:t>21.04.2010</a:t>
            </a:fld>
            <a:endParaRPr lang="de-DE"/>
          </a:p>
        </p:txBody>
      </p:sp>
      <p:sp>
        <p:nvSpPr>
          <p:cNvPr id="7" name="Rectangle 7"/>
          <p:cNvSpPr>
            <a:spLocks noGrp="1" noChangeArrowheads="1"/>
          </p:cNvSpPr>
          <p:nvPr>
            <p:ph type="sldNum" sz="quarter" idx="5"/>
          </p:nvPr>
        </p:nvSpPr>
        <p:spPr>
          <a:ln/>
        </p:spPr>
        <p:txBody>
          <a:bodyPr/>
          <a:lstStyle/>
          <a:p>
            <a:fld id="{667A581E-7E97-48D2-9619-BA54CC927912}" type="slidenum">
              <a:rPr lang="de-DE"/>
              <a:pPr/>
              <a:t>19</a:t>
            </a:fld>
            <a:endParaRPr lang="de-DE"/>
          </a:p>
        </p:txBody>
      </p:sp>
      <p:sp>
        <p:nvSpPr>
          <p:cNvPr id="169986" name="Rectangle 2"/>
          <p:cNvSpPr>
            <a:spLocks noGrp="1" noRot="1" noChangeAspect="1" noChangeArrowheads="1" noTextEdit="1"/>
          </p:cNvSpPr>
          <p:nvPr>
            <p:ph type="sldImg"/>
          </p:nvPr>
        </p:nvSpPr>
        <p:spPr bwMode="auto">
          <a:xfrm>
            <a:off x="917575" y="744538"/>
            <a:ext cx="4962525" cy="3722687"/>
          </a:xfrm>
          <a:prstGeom prst="rect">
            <a:avLst/>
          </a:prstGeom>
          <a:solidFill>
            <a:srgbClr val="FFFFFF"/>
          </a:solidFill>
          <a:ln>
            <a:solidFill>
              <a:srgbClr val="000000"/>
            </a:solidFill>
            <a:miter lim="800000"/>
            <a:headEnd/>
            <a:tailEnd/>
          </a:ln>
        </p:spPr>
      </p:sp>
      <p:sp>
        <p:nvSpPr>
          <p:cNvPr id="169987" name="Rectangle 3"/>
          <p:cNvSpPr>
            <a:spLocks noGrp="1" noChangeArrowheads="1"/>
          </p:cNvSpPr>
          <p:nvPr>
            <p:ph type="body" idx="1"/>
          </p:nvPr>
        </p:nvSpPr>
        <p:spPr bwMode="auto">
          <a:xfrm>
            <a:off x="906463" y="4714875"/>
            <a:ext cx="4984750" cy="4467225"/>
          </a:xfrm>
          <a:prstGeom prst="rect">
            <a:avLst/>
          </a:prstGeom>
          <a:solidFill>
            <a:srgbClr val="FFFFFF"/>
          </a:solidFill>
          <a:ln>
            <a:solidFill>
              <a:srgbClr val="000000"/>
            </a:solidFill>
            <a:miter lim="800000"/>
            <a:headEnd/>
            <a:tailEnd/>
          </a:ln>
        </p:spPr>
        <p:txBody>
          <a:bodyPr/>
          <a:lstStyle/>
          <a:p>
            <a:pPr>
              <a:spcBef>
                <a:spcPct val="0"/>
              </a:spcBef>
            </a:pPr>
            <a:r>
              <a:rPr lang="de-DE" sz="1000"/>
              <a:t>Allein- oder Spitzenstellungswerbung ist keineswegs immer unzulässig. </a:t>
            </a:r>
          </a:p>
          <a:p>
            <a:pPr>
              <a:spcBef>
                <a:spcPct val="0"/>
              </a:spcBef>
            </a:pPr>
            <a:r>
              <a:rPr lang="de-DE" sz="1000"/>
              <a:t>Voraussetzung f. Zulässigkeit ist </a:t>
            </a:r>
          </a:p>
          <a:p>
            <a:pPr>
              <a:spcBef>
                <a:spcPct val="0"/>
              </a:spcBef>
            </a:pPr>
            <a:r>
              <a:rPr lang="de-DE" sz="1000"/>
              <a:t>1.: Der Werbende hat einen deutlichen Vorsprung gegenüber der Konkurrenz</a:t>
            </a:r>
          </a:p>
          <a:p>
            <a:pPr>
              <a:spcBef>
                <a:spcPct val="0"/>
              </a:spcBef>
            </a:pPr>
            <a:r>
              <a:rPr lang="de-DE" sz="1000"/>
              <a:t>2.: Der Vorsprung hat eine gewisse Aussicht auf Stetigkeit</a:t>
            </a:r>
          </a:p>
          <a:p>
            <a:pPr>
              <a:spcBef>
                <a:spcPct val="0"/>
              </a:spcBef>
            </a:pPr>
            <a:r>
              <a:rPr lang="de-DE" sz="1000"/>
              <a:t>Zulässig ist z.B. : Sport-Bild: Europas größte Sportzeitschrift (wahr, und dauerhaft)</a:t>
            </a:r>
          </a:p>
          <a:p>
            <a:pPr>
              <a:spcBef>
                <a:spcPct val="0"/>
              </a:spcBef>
            </a:pPr>
            <a:r>
              <a:rPr lang="de-DE" sz="1000"/>
              <a:t>Unzulässig. Eduscho, eine der größten Kaffeeröstereien (Marktanteil nur 9%)</a:t>
            </a:r>
          </a:p>
          <a:p>
            <a:pPr>
              <a:spcBef>
                <a:spcPct val="0"/>
              </a:spcBef>
            </a:pPr>
            <a:endParaRPr lang="de-DE" sz="1000"/>
          </a:p>
          <a:p>
            <a:pPr>
              <a:spcBef>
                <a:spcPct val="0"/>
              </a:spcBef>
            </a:pPr>
            <a:r>
              <a:rPr lang="de-DE" sz="1000" b="1">
                <a:latin typeface="TimesNewRomanPS-BoldMT" charset="0"/>
              </a:rPr>
              <a:t>Marktführerschaft – SPIEGEL oder FOCUS? </a:t>
            </a:r>
            <a:r>
              <a:rPr lang="de-DE" sz="1000">
                <a:latin typeface="TimesNewRomanPSMT" charset="0"/>
              </a:rPr>
              <a:t>BGH GRUR 2004, 244</a:t>
            </a:r>
          </a:p>
          <a:p>
            <a:pPr>
              <a:spcBef>
                <a:spcPct val="0"/>
              </a:spcBef>
            </a:pPr>
            <a:r>
              <a:rPr lang="de-DE" sz="1000">
                <a:latin typeface="TimesNewRomanPSMT" charset="0"/>
              </a:rPr>
              <a:t>DER SPIEGEL-Verlag wendet sich gegen eine ganzseitige Anzeige des FOCUS-Verlages in der FAZ. Unter der Überschrift „MA II bestätigt die Marktführerschaft von FOCUS“ hieß es u.a.: „Im Lesermarkt der Nachrichtenmagazine behält FOCUS die führende Position und gewinnt 100000 neue Leser. Das bestätigt die Medienanalyse 1999 Pressemedien II. FOCUS erreicht Woche für Woche durchschnittlich 5,80 Mio. Leser...“. Die Reichweite des SPIEGEL liegt bei 5,64 Mio. Lesern. Die verkaufte Auflage des SPIEGEL liegt deutlich über der des FOCUS. Darf FOCUS sich unter diesen Umständen als Marktführer bezeichnen ?</a:t>
            </a:r>
          </a:p>
          <a:p>
            <a:pPr>
              <a:spcBef>
                <a:spcPct val="0"/>
              </a:spcBef>
            </a:pPr>
            <a:r>
              <a:rPr lang="de-DE" sz="1000" b="1" i="1">
                <a:latin typeface="TimesNewRomanPS-ItalicMT" charset="0"/>
              </a:rPr>
              <a:t>BGH: </a:t>
            </a:r>
            <a:r>
              <a:rPr lang="de-DE" sz="1000">
                <a:latin typeface="TimesNewRomanPSMT" charset="0"/>
              </a:rPr>
              <a:t>Es liegt eine Irreführung vor. Nicht nur der durchschnittliche Zeitungsleser, sondern auch der potentielle Inserent beziehen den Begriff der „Marktführerschaft“ in erster Linie oder doch zumindest auch auf die verkaufte Auflage. Sie werden von diesem Verständnis weder</a:t>
            </a:r>
          </a:p>
          <a:p>
            <a:pPr>
              <a:spcBef>
                <a:spcPct val="0"/>
              </a:spcBef>
            </a:pPr>
            <a:r>
              <a:rPr lang="de-DE" sz="1000">
                <a:latin typeface="TimesNewRomanPSMT" charset="0"/>
              </a:rPr>
              <a:t>durch den für den Durchschnittsleser zunächst unverständlichen Hinweis „MA 1999 II“ noch durch den Begriff der Reichweite abgebracht. „Diese Beurteilung ... wird durch den Text der Anzeige gestützt, in der es heißt, „die Marktführerschaft von FOCUS“ sei „bestätigt“ worden, was ... selbst von demjenigen, der bei dem Erfolg eines Magazins zwischen verkaufter Auflage und Reichweite unterscheidet und erkennt, dass die in der Anzeige herausgestellten Leistungsmerkmale nicht die verkaufte Auflage, sondern den Lesermarkt betreffen, zwanglos so verstanden wird, dass FOCUS nunmehr auch hinsichtlich der Reichweite die Marktführerschaft übernommen habe.“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F501F397-0CB7-4CD4-AEFD-37CB242C8903}" type="datetime1">
              <a:rPr lang="de-DE"/>
              <a:pPr/>
              <a:t>21.04.2010</a:t>
            </a:fld>
            <a:endParaRPr lang="de-DE"/>
          </a:p>
        </p:txBody>
      </p:sp>
      <p:sp>
        <p:nvSpPr>
          <p:cNvPr id="7" name="Rectangle 7"/>
          <p:cNvSpPr>
            <a:spLocks noGrp="1" noChangeArrowheads="1"/>
          </p:cNvSpPr>
          <p:nvPr>
            <p:ph type="sldNum" sz="quarter" idx="5"/>
          </p:nvPr>
        </p:nvSpPr>
        <p:spPr>
          <a:ln/>
        </p:spPr>
        <p:txBody>
          <a:bodyPr/>
          <a:lstStyle/>
          <a:p>
            <a:fld id="{F334D11C-433D-4DC8-AAE9-8520AFC9F2C3}" type="slidenum">
              <a:rPr lang="de-DE"/>
              <a:pPr/>
              <a:t>2</a:t>
            </a:fld>
            <a:endParaRPr lang="de-DE"/>
          </a:p>
        </p:txBody>
      </p:sp>
      <p:sp>
        <p:nvSpPr>
          <p:cNvPr id="155650" name="Rectangle 2"/>
          <p:cNvSpPr>
            <a:spLocks noGrp="1" noRot="1" noChangeAspect="1" noChangeArrowheads="1" noTextEdit="1"/>
          </p:cNvSpPr>
          <p:nvPr>
            <p:ph type="sldImg"/>
          </p:nvPr>
        </p:nvSpPr>
        <p:spPr>
          <a:xfrm>
            <a:off x="917575" y="744538"/>
            <a:ext cx="4962525" cy="3722687"/>
          </a:xfrm>
          <a:ln/>
        </p:spPr>
      </p:sp>
      <p:sp>
        <p:nvSpPr>
          <p:cNvPr id="155651" name="Rectangle 3"/>
          <p:cNvSpPr>
            <a:spLocks noGrp="1" noChangeArrowheads="1"/>
          </p:cNvSpPr>
          <p:nvPr>
            <p:ph type="body" idx="1"/>
          </p:nvPr>
        </p:nvSpPr>
        <p:spPr/>
        <p:txBody>
          <a:bodyPr/>
          <a:lstStyle/>
          <a:p>
            <a:r>
              <a:rPr lang="de-DE"/>
              <a:t>Hier geht es um den Grundsatz des Verbots von „mehr Schein als Sein“. Achtung Vgl. § 16 I UWG.</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49DCF2CD-2510-43E4-A7FD-7DC1FC18D0E3}" type="datetime1">
              <a:rPr lang="de-DE"/>
              <a:pPr/>
              <a:t>21.04.2010</a:t>
            </a:fld>
            <a:endParaRPr lang="de-DE"/>
          </a:p>
        </p:txBody>
      </p:sp>
      <p:sp>
        <p:nvSpPr>
          <p:cNvPr id="7" name="Rectangle 7"/>
          <p:cNvSpPr>
            <a:spLocks noGrp="1" noChangeArrowheads="1"/>
          </p:cNvSpPr>
          <p:nvPr>
            <p:ph type="sldNum" sz="quarter" idx="5"/>
          </p:nvPr>
        </p:nvSpPr>
        <p:spPr>
          <a:ln/>
        </p:spPr>
        <p:txBody>
          <a:bodyPr/>
          <a:lstStyle/>
          <a:p>
            <a:fld id="{DCCC1CE8-69A2-48F7-BE15-A25B34993F4D}" type="slidenum">
              <a:rPr lang="de-DE"/>
              <a:pPr/>
              <a:t>3</a:t>
            </a:fld>
            <a:endParaRPr lang="de-DE"/>
          </a:p>
        </p:txBody>
      </p:sp>
      <p:sp>
        <p:nvSpPr>
          <p:cNvPr id="154626" name="Rectangle 2"/>
          <p:cNvSpPr>
            <a:spLocks noGrp="1" noRot="1" noChangeAspect="1" noChangeArrowheads="1" noTextEdit="1"/>
          </p:cNvSpPr>
          <p:nvPr>
            <p:ph type="sldImg"/>
          </p:nvPr>
        </p:nvSpPr>
        <p:spPr>
          <a:xfrm>
            <a:off x="917575" y="744538"/>
            <a:ext cx="4962525" cy="3722687"/>
          </a:xfrm>
          <a:ln/>
        </p:spPr>
      </p:sp>
      <p:sp>
        <p:nvSpPr>
          <p:cNvPr id="154627" name="Rectangle 3"/>
          <p:cNvSpPr>
            <a:spLocks noGrp="1" noChangeArrowheads="1"/>
          </p:cNvSpPr>
          <p:nvPr>
            <p:ph type="body" idx="1"/>
          </p:nvPr>
        </p:nvSpPr>
        <p:spPr/>
        <p:txBody>
          <a:bodyPr/>
          <a:lstStyle/>
          <a:p>
            <a:r>
              <a:rPr lang="de-DE"/>
              <a:t>Hier ist das Irreführungsverbot geregelt. Dieses ist nahezu reiner Verbraucherschutz. Der Verbraucher kann nur richtige Kaufentscheidungen treffen, wenn er zutreffend informiert ist.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49DCF2CD-2510-43E4-A7FD-7DC1FC18D0E3}" type="datetime1">
              <a:rPr lang="de-DE"/>
              <a:pPr/>
              <a:t>21.04.2010</a:t>
            </a:fld>
            <a:endParaRPr lang="de-DE"/>
          </a:p>
        </p:txBody>
      </p:sp>
      <p:sp>
        <p:nvSpPr>
          <p:cNvPr id="7" name="Rectangle 7"/>
          <p:cNvSpPr>
            <a:spLocks noGrp="1" noChangeArrowheads="1"/>
          </p:cNvSpPr>
          <p:nvPr>
            <p:ph type="sldNum" sz="quarter" idx="5"/>
          </p:nvPr>
        </p:nvSpPr>
        <p:spPr>
          <a:ln/>
        </p:spPr>
        <p:txBody>
          <a:bodyPr/>
          <a:lstStyle/>
          <a:p>
            <a:fld id="{DCCC1CE8-69A2-48F7-BE15-A25B34993F4D}" type="slidenum">
              <a:rPr lang="de-DE"/>
              <a:pPr/>
              <a:t>4</a:t>
            </a:fld>
            <a:endParaRPr lang="de-DE"/>
          </a:p>
        </p:txBody>
      </p:sp>
      <p:sp>
        <p:nvSpPr>
          <p:cNvPr id="154626" name="Rectangle 2"/>
          <p:cNvSpPr>
            <a:spLocks noGrp="1" noRot="1" noChangeAspect="1" noChangeArrowheads="1" noTextEdit="1"/>
          </p:cNvSpPr>
          <p:nvPr>
            <p:ph type="sldImg"/>
          </p:nvPr>
        </p:nvSpPr>
        <p:spPr>
          <a:xfrm>
            <a:off x="917575" y="744538"/>
            <a:ext cx="4962525" cy="3722687"/>
          </a:xfrm>
          <a:ln/>
        </p:spPr>
      </p:sp>
      <p:sp>
        <p:nvSpPr>
          <p:cNvPr id="154627" name="Rectangle 3"/>
          <p:cNvSpPr>
            <a:spLocks noGrp="1" noChangeArrowheads="1"/>
          </p:cNvSpPr>
          <p:nvPr>
            <p:ph type="body" idx="1"/>
          </p:nvPr>
        </p:nvSpPr>
        <p:spPr/>
        <p:txBody>
          <a:bodyPr/>
          <a:lstStyle/>
          <a:p>
            <a:r>
              <a:rPr lang="de-DE"/>
              <a:t>Hier ist das Irreführungsverbot geregelt. Dieses ist nahezu reiner Verbraucherschutz. Der Verbraucher kann nur richtige Kaufentscheidungen treffen, wenn er zutreffend informiert ist.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A5A61E32-BBCB-4381-AFDE-FC48AB0011A6}" type="datetime1">
              <a:rPr lang="de-DE"/>
              <a:pPr/>
              <a:t>21.04.2010</a:t>
            </a:fld>
            <a:endParaRPr lang="de-DE"/>
          </a:p>
        </p:txBody>
      </p:sp>
      <p:sp>
        <p:nvSpPr>
          <p:cNvPr id="7" name="Rectangle 7"/>
          <p:cNvSpPr>
            <a:spLocks noGrp="1" noChangeArrowheads="1"/>
          </p:cNvSpPr>
          <p:nvPr>
            <p:ph type="sldNum" sz="quarter" idx="5"/>
          </p:nvPr>
        </p:nvSpPr>
        <p:spPr>
          <a:ln/>
        </p:spPr>
        <p:txBody>
          <a:bodyPr/>
          <a:lstStyle/>
          <a:p>
            <a:fld id="{4DBDA016-0512-4203-9124-DCF5BF34BFD4}" type="slidenum">
              <a:rPr lang="de-DE"/>
              <a:pPr/>
              <a:t>6</a:t>
            </a:fld>
            <a:endParaRPr lang="de-DE"/>
          </a:p>
        </p:txBody>
      </p:sp>
      <p:sp>
        <p:nvSpPr>
          <p:cNvPr id="141314" name="Rectangle 2"/>
          <p:cNvSpPr>
            <a:spLocks noGrp="1" noRot="1" noChangeAspect="1" noChangeArrowheads="1" noTextEdit="1"/>
          </p:cNvSpPr>
          <p:nvPr>
            <p:ph type="sldImg"/>
          </p:nvPr>
        </p:nvSpPr>
        <p:spPr>
          <a:xfrm>
            <a:off x="917575" y="744538"/>
            <a:ext cx="4962525" cy="3722687"/>
          </a:xfrm>
          <a:ln/>
        </p:spPr>
      </p:sp>
      <p:sp>
        <p:nvSpPr>
          <p:cNvPr id="141315" name="Rectangle 3"/>
          <p:cNvSpPr>
            <a:spLocks noGrp="1" noChangeArrowheads="1"/>
          </p:cNvSpPr>
          <p:nvPr>
            <p:ph type="body" idx="1"/>
          </p:nvPr>
        </p:nvSpPr>
        <p:spPr/>
        <p:txBody>
          <a:bodyPr/>
          <a:lstStyle/>
          <a:p>
            <a:endParaRPr 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44DEF5AE-7F2C-4FCA-8D7E-93EED5B1A638}" type="datetime1">
              <a:rPr lang="de-DE"/>
              <a:pPr/>
              <a:t>21.04.2010</a:t>
            </a:fld>
            <a:endParaRPr lang="de-DE"/>
          </a:p>
        </p:txBody>
      </p:sp>
      <p:sp>
        <p:nvSpPr>
          <p:cNvPr id="7" name="Rectangle 7"/>
          <p:cNvSpPr>
            <a:spLocks noGrp="1" noChangeArrowheads="1"/>
          </p:cNvSpPr>
          <p:nvPr>
            <p:ph type="sldNum" sz="quarter" idx="5"/>
          </p:nvPr>
        </p:nvSpPr>
        <p:spPr>
          <a:ln/>
        </p:spPr>
        <p:txBody>
          <a:bodyPr/>
          <a:lstStyle/>
          <a:p>
            <a:fld id="{CE50DEE4-9637-4A78-8D5A-EA877838A05A}" type="slidenum">
              <a:rPr lang="de-DE"/>
              <a:pPr/>
              <a:t>7</a:t>
            </a:fld>
            <a:endParaRPr lang="de-DE"/>
          </a:p>
        </p:txBody>
      </p:sp>
      <p:sp>
        <p:nvSpPr>
          <p:cNvPr id="143362" name="Rectangle 2"/>
          <p:cNvSpPr>
            <a:spLocks noGrp="1" noRot="1" noChangeAspect="1" noChangeArrowheads="1" noTextEdit="1"/>
          </p:cNvSpPr>
          <p:nvPr>
            <p:ph type="sldImg"/>
          </p:nvPr>
        </p:nvSpPr>
        <p:spPr>
          <a:xfrm>
            <a:off x="917575" y="744538"/>
            <a:ext cx="4962525" cy="3722687"/>
          </a:xfrm>
          <a:ln/>
        </p:spPr>
      </p:sp>
      <p:sp>
        <p:nvSpPr>
          <p:cNvPr id="143363" name="Rectangle 3"/>
          <p:cNvSpPr>
            <a:spLocks noGrp="1" noChangeArrowheads="1"/>
          </p:cNvSpPr>
          <p:nvPr>
            <p:ph type="body" idx="1"/>
          </p:nvPr>
        </p:nvSpPr>
        <p:spPr/>
        <p:txBody>
          <a:bodyPr/>
          <a:lstStyle/>
          <a:p>
            <a:r>
              <a:rPr lang="de-DE"/>
              <a:t>Bsp.: Der Grüne Punkt. Die beiden Pfeile einschließlich der verwendeten Farbe signalisieren Wertstoffe wiederzuverwerten. Der angesprochene Verkehr verbindet mit diesem Zeichen das System, das auf die Wiederverwertung der Abfälle angelegt ist. In diesem Sinne handele es sich um Angaben § 5 II. (BGH – Schlauchbeute. – WRP 2004, 904“</a:t>
            </a:r>
          </a:p>
          <a:p>
            <a:r>
              <a:rPr lang="de-DE"/>
              <a:t>Im Gegensatz dazu Kelloggs, das Beste jeden morgen. Keine Alleinstellungsberühmung. Es lässt sich aus der Aussage, „das Beste“ eben nicht lesen Besser als jedes andere Produkt auf dem Markt. </a:t>
            </a:r>
          </a:p>
          <a:p>
            <a:r>
              <a:rPr lang="de-DE"/>
              <a:t>Anderes Bsp: GS Zeichen (BGH WRP 1998, 294)</a:t>
            </a:r>
          </a:p>
          <a:p>
            <a:r>
              <a:rPr lang="de-DE"/>
              <a:t>Büromöbelhersteller bewarb eine (Heiz-)Fußstütze mit dem GS-Zeichen, obwohl diese hinsichtlich des Heizteiles „nur“ mit dem VDE-Zeichen versehen war. BGH hat Verstoß angenommen mit dem Argument, dass der Verbraucher i.d.R. davon ausgehe, dass das Gerät keine Mängel aufweise, die zum Widerruf der Erteilung des GS-Zeichens führen  müsste. Zumindest insoweit war die Werbung irreführend.</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55FE9717-2812-4573-A885-8E3796807269}" type="datetime1">
              <a:rPr lang="de-DE"/>
              <a:pPr/>
              <a:t>21.04.2010</a:t>
            </a:fld>
            <a:endParaRPr lang="de-DE"/>
          </a:p>
        </p:txBody>
      </p:sp>
      <p:sp>
        <p:nvSpPr>
          <p:cNvPr id="7" name="Rectangle 7"/>
          <p:cNvSpPr>
            <a:spLocks noGrp="1" noChangeArrowheads="1"/>
          </p:cNvSpPr>
          <p:nvPr>
            <p:ph type="sldNum" sz="quarter" idx="5"/>
          </p:nvPr>
        </p:nvSpPr>
        <p:spPr>
          <a:ln/>
        </p:spPr>
        <p:txBody>
          <a:bodyPr/>
          <a:lstStyle/>
          <a:p>
            <a:fld id="{CF618E69-940F-4F11-B91A-8C5E716AEFAB}" type="slidenum">
              <a:rPr lang="de-DE"/>
              <a:pPr/>
              <a:t>8</a:t>
            </a:fld>
            <a:endParaRPr lang="de-DE"/>
          </a:p>
        </p:txBody>
      </p:sp>
      <p:sp>
        <p:nvSpPr>
          <p:cNvPr id="147458" name="Rectangle 2"/>
          <p:cNvSpPr>
            <a:spLocks noGrp="1" noRot="1" noChangeAspect="1" noChangeArrowheads="1" noTextEdit="1"/>
          </p:cNvSpPr>
          <p:nvPr>
            <p:ph type="sldImg"/>
          </p:nvPr>
        </p:nvSpPr>
        <p:spPr bwMode="auto">
          <a:xfrm>
            <a:off x="917575" y="744538"/>
            <a:ext cx="4962525" cy="3722687"/>
          </a:xfrm>
          <a:prstGeom prst="rect">
            <a:avLst/>
          </a:prstGeom>
          <a:solidFill>
            <a:srgbClr val="FFFFFF"/>
          </a:solidFill>
          <a:ln>
            <a:solidFill>
              <a:srgbClr val="000000"/>
            </a:solidFill>
            <a:miter lim="800000"/>
            <a:headEnd/>
            <a:tailEnd/>
          </a:ln>
        </p:spPr>
      </p:sp>
      <p:sp>
        <p:nvSpPr>
          <p:cNvPr id="147459" name="Rectangle 3"/>
          <p:cNvSpPr>
            <a:spLocks noGrp="1" noChangeArrowheads="1"/>
          </p:cNvSpPr>
          <p:nvPr>
            <p:ph type="body" idx="1"/>
          </p:nvPr>
        </p:nvSpPr>
        <p:spPr bwMode="auto">
          <a:xfrm>
            <a:off x="906463" y="4714875"/>
            <a:ext cx="4984750" cy="4467225"/>
          </a:xfrm>
          <a:prstGeom prst="rect">
            <a:avLst/>
          </a:prstGeom>
          <a:solidFill>
            <a:srgbClr val="FFFFFF"/>
          </a:solidFill>
          <a:ln>
            <a:solidFill>
              <a:srgbClr val="000000"/>
            </a:solidFill>
            <a:miter lim="800000"/>
            <a:headEnd/>
            <a:tailEnd/>
          </a:ln>
        </p:spPr>
        <p:txBody>
          <a:bodyPr/>
          <a:lstStyle/>
          <a:p>
            <a:endParaRPr 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20F4E475-082F-4C59-BBA2-99C26DF48BEF}" type="datetime1">
              <a:rPr lang="de-DE"/>
              <a:pPr/>
              <a:t>21.04.2010</a:t>
            </a:fld>
            <a:endParaRPr lang="de-DE"/>
          </a:p>
        </p:txBody>
      </p:sp>
      <p:sp>
        <p:nvSpPr>
          <p:cNvPr id="7" name="Rectangle 7"/>
          <p:cNvSpPr>
            <a:spLocks noGrp="1" noChangeArrowheads="1"/>
          </p:cNvSpPr>
          <p:nvPr>
            <p:ph type="sldNum" sz="quarter" idx="5"/>
          </p:nvPr>
        </p:nvSpPr>
        <p:spPr>
          <a:ln/>
        </p:spPr>
        <p:txBody>
          <a:bodyPr/>
          <a:lstStyle/>
          <a:p>
            <a:fld id="{1CA8D1D9-BA49-446D-8968-84929C26B2E7}" type="slidenum">
              <a:rPr lang="de-DE"/>
              <a:pPr/>
              <a:t>9</a:t>
            </a:fld>
            <a:endParaRPr lang="de-DE"/>
          </a:p>
        </p:txBody>
      </p:sp>
      <p:sp>
        <p:nvSpPr>
          <p:cNvPr id="151554" name="Rectangle 2"/>
          <p:cNvSpPr>
            <a:spLocks noGrp="1" noRot="1" noChangeAspect="1" noChangeArrowheads="1" noTextEdit="1"/>
          </p:cNvSpPr>
          <p:nvPr>
            <p:ph type="sldImg"/>
          </p:nvPr>
        </p:nvSpPr>
        <p:spPr bwMode="auto">
          <a:xfrm>
            <a:off x="917575" y="744538"/>
            <a:ext cx="4962525" cy="3722687"/>
          </a:xfrm>
          <a:prstGeom prst="rect">
            <a:avLst/>
          </a:prstGeom>
          <a:solidFill>
            <a:srgbClr val="FFFFFF"/>
          </a:solidFill>
          <a:ln>
            <a:solidFill>
              <a:srgbClr val="000000"/>
            </a:solidFill>
            <a:miter lim="800000"/>
            <a:headEnd/>
            <a:tailEnd/>
          </a:ln>
        </p:spPr>
      </p:sp>
      <p:sp>
        <p:nvSpPr>
          <p:cNvPr id="151555" name="Rectangle 3"/>
          <p:cNvSpPr>
            <a:spLocks noGrp="1" noChangeArrowheads="1"/>
          </p:cNvSpPr>
          <p:nvPr>
            <p:ph type="body" idx="1"/>
          </p:nvPr>
        </p:nvSpPr>
        <p:spPr bwMode="auto">
          <a:xfrm>
            <a:off x="906463" y="4714875"/>
            <a:ext cx="4984750" cy="4467225"/>
          </a:xfrm>
          <a:prstGeom prst="rect">
            <a:avLst/>
          </a:prstGeom>
          <a:solidFill>
            <a:srgbClr val="FFFFFF"/>
          </a:solidFill>
          <a:ln>
            <a:solidFill>
              <a:srgbClr val="000000"/>
            </a:solidFill>
            <a:miter lim="800000"/>
            <a:headEnd/>
            <a:tailEnd/>
          </a:ln>
        </p:spPr>
        <p:txBody>
          <a:bodyPr/>
          <a:lstStyle/>
          <a:p>
            <a:r>
              <a:rPr lang="de-DE"/>
              <a:t>Bsp.: Der Grüne Punkt. Die beiden Pfeile einschließlich der verwendeten Farbe signalisieren Wertstoffe wiederzuverwerten. Der angesprochene Verkehr verbindet mit diesem Zeichen das System, das auf die Wiederverwertung der Abfälle angelegt ist. In diesem Sinne handele es sich um Angaben § 5 II. (BGH – Schlauchbeute. – WRP 2004, 904“</a:t>
            </a:r>
          </a:p>
          <a:p>
            <a:r>
              <a:rPr lang="de-DE"/>
              <a:t>Im Gegensatz dazu Kelloggs, das Beste jeden morgen. Keine Alleinstellungsberühmung. Es lässt sich aus der Aussage, „das Beste“ eben nicht lesen Besser als jedes andere Produkt auf dem Markt. </a:t>
            </a:r>
          </a:p>
          <a:p>
            <a:endParaRPr 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30C0E319-D448-49C9-A3C1-141E837F0B60}" type="datetime1">
              <a:rPr lang="de-DE"/>
              <a:pPr/>
              <a:t>21.04.2010</a:t>
            </a:fld>
            <a:endParaRPr lang="de-DE"/>
          </a:p>
        </p:txBody>
      </p:sp>
      <p:sp>
        <p:nvSpPr>
          <p:cNvPr id="7" name="Rectangle 7"/>
          <p:cNvSpPr>
            <a:spLocks noGrp="1" noChangeArrowheads="1"/>
          </p:cNvSpPr>
          <p:nvPr>
            <p:ph type="sldNum" sz="quarter" idx="5"/>
          </p:nvPr>
        </p:nvSpPr>
        <p:spPr>
          <a:ln/>
        </p:spPr>
        <p:txBody>
          <a:bodyPr/>
          <a:lstStyle/>
          <a:p>
            <a:fld id="{9ADCEA4F-136B-4E74-A360-989B98FA519F}" type="slidenum">
              <a:rPr lang="de-DE"/>
              <a:pPr/>
              <a:t>10</a:t>
            </a:fld>
            <a:endParaRPr lang="de-DE"/>
          </a:p>
        </p:txBody>
      </p:sp>
      <p:sp>
        <p:nvSpPr>
          <p:cNvPr id="153602" name="Rectangle 2"/>
          <p:cNvSpPr>
            <a:spLocks noGrp="1" noRot="1" noChangeAspect="1" noChangeArrowheads="1" noTextEdit="1"/>
          </p:cNvSpPr>
          <p:nvPr>
            <p:ph type="sldImg"/>
          </p:nvPr>
        </p:nvSpPr>
        <p:spPr bwMode="auto">
          <a:xfrm>
            <a:off x="917575" y="744538"/>
            <a:ext cx="4962525" cy="3722687"/>
          </a:xfrm>
          <a:prstGeom prst="rect">
            <a:avLst/>
          </a:prstGeom>
          <a:solidFill>
            <a:srgbClr val="FFFFFF"/>
          </a:solidFill>
          <a:ln>
            <a:solidFill>
              <a:srgbClr val="000000"/>
            </a:solidFill>
            <a:miter lim="800000"/>
            <a:headEnd/>
            <a:tailEnd/>
          </a:ln>
        </p:spPr>
      </p:sp>
      <p:sp>
        <p:nvSpPr>
          <p:cNvPr id="153603" name="Rectangle 3"/>
          <p:cNvSpPr>
            <a:spLocks noGrp="1" noChangeArrowheads="1"/>
          </p:cNvSpPr>
          <p:nvPr>
            <p:ph type="body" idx="1"/>
          </p:nvPr>
        </p:nvSpPr>
        <p:spPr bwMode="auto">
          <a:xfrm>
            <a:off x="906463" y="4714875"/>
            <a:ext cx="4984750" cy="4467225"/>
          </a:xfrm>
          <a:prstGeom prst="rect">
            <a:avLst/>
          </a:prstGeom>
          <a:solidFill>
            <a:srgbClr val="FFFFFF"/>
          </a:solidFill>
          <a:ln>
            <a:solidFill>
              <a:srgbClr val="000000"/>
            </a:solidFill>
            <a:miter lim="800000"/>
            <a:headEnd/>
            <a:tailEnd/>
          </a:ln>
        </p:spPr>
        <p:txBody>
          <a:bodyPr/>
          <a:lstStyle/>
          <a:p>
            <a:r>
              <a:rPr lang="de-DE"/>
              <a:t>Bsp.: Der Grüne Punkt. Die beiden Pfeile einschließlich der verwendeten Farbe signalisieren Wertstoffe wiederzuverwerten. Der angesprochene Verkehr verbindet mit diesem Zeichen das System, das auf die Wiederverwertung der Abfälle angelegt ist. In diesem Sinne handele es sich um Angaben § 5 II. (BGH – Schlauchbeute. – WRP 2004, 904“</a:t>
            </a:r>
          </a:p>
          <a:p>
            <a:r>
              <a:rPr lang="de-DE"/>
              <a:t>Im Gegensatz dazu Kelloggs, das Beste jeden morgen. Keine Alleinstellungsberühmung. Es lässt sich aus der Aussage, „das Beste“ eben nicht lesen Besser als jedes andere Produkt auf dem Markt. </a:t>
            </a:r>
          </a:p>
          <a:p>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136194" name="Group 2"/>
          <p:cNvGrpSpPr>
            <a:grpSpLocks/>
          </p:cNvGrpSpPr>
          <p:nvPr/>
        </p:nvGrpSpPr>
        <p:grpSpPr bwMode="auto">
          <a:xfrm>
            <a:off x="0" y="0"/>
            <a:ext cx="9144000" cy="6858000"/>
            <a:chOff x="0" y="0"/>
            <a:chExt cx="5760" cy="4320"/>
          </a:xfrm>
        </p:grpSpPr>
        <p:grpSp>
          <p:nvGrpSpPr>
            <p:cNvPr id="136195" name="Group 3"/>
            <p:cNvGrpSpPr>
              <a:grpSpLocks/>
            </p:cNvGrpSpPr>
            <p:nvPr/>
          </p:nvGrpSpPr>
          <p:grpSpPr bwMode="auto">
            <a:xfrm>
              <a:off x="0" y="0"/>
              <a:ext cx="5760" cy="4320"/>
              <a:chOff x="0" y="0"/>
              <a:chExt cx="5760" cy="4320"/>
            </a:xfrm>
          </p:grpSpPr>
          <p:sp>
            <p:nvSpPr>
              <p:cNvPr id="136196" name="Rectangle 4"/>
              <p:cNvSpPr>
                <a:spLocks noChangeArrowheads="1"/>
              </p:cNvSpPr>
              <p:nvPr/>
            </p:nvSpPr>
            <p:spPr bwMode="ltGray">
              <a:xfrm>
                <a:off x="2112" y="0"/>
                <a:ext cx="3648" cy="96"/>
              </a:xfrm>
              <a:prstGeom prst="rect">
                <a:avLst/>
              </a:prstGeom>
              <a:solidFill>
                <a:schemeClr val="folHlink"/>
              </a:solidFill>
              <a:ln w="9525">
                <a:noFill/>
                <a:miter lim="800000"/>
                <a:headEnd/>
                <a:tailEnd/>
              </a:ln>
              <a:effectLst/>
            </p:spPr>
            <p:txBody>
              <a:bodyPr wrap="none" anchor="ctr"/>
              <a:lstStyle/>
              <a:p>
                <a:endParaRPr lang="de-DE"/>
              </a:p>
            </p:txBody>
          </p:sp>
          <p:grpSp>
            <p:nvGrpSpPr>
              <p:cNvPr id="136197" name="Group 5"/>
              <p:cNvGrpSpPr>
                <a:grpSpLocks/>
              </p:cNvGrpSpPr>
              <p:nvPr userDrawn="1"/>
            </p:nvGrpSpPr>
            <p:grpSpPr bwMode="auto">
              <a:xfrm>
                <a:off x="0" y="0"/>
                <a:ext cx="5760" cy="4320"/>
                <a:chOff x="0" y="0"/>
                <a:chExt cx="5760" cy="4320"/>
              </a:xfrm>
            </p:grpSpPr>
            <p:sp>
              <p:nvSpPr>
                <p:cNvPr id="136198" name="Line 6"/>
                <p:cNvSpPr>
                  <a:spLocks noChangeShapeType="1"/>
                </p:cNvSpPr>
                <p:nvPr/>
              </p:nvSpPr>
              <p:spPr bwMode="white">
                <a:xfrm>
                  <a:off x="0" y="19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6199" name="Line 7"/>
                <p:cNvSpPr>
                  <a:spLocks noChangeShapeType="1"/>
                </p:cNvSpPr>
                <p:nvPr/>
              </p:nvSpPr>
              <p:spPr bwMode="white">
                <a:xfrm>
                  <a:off x="0" y="38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6200" name="Line 8"/>
                <p:cNvSpPr>
                  <a:spLocks noChangeShapeType="1"/>
                </p:cNvSpPr>
                <p:nvPr/>
              </p:nvSpPr>
              <p:spPr bwMode="white">
                <a:xfrm>
                  <a:off x="0" y="576"/>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6201" name="Line 9"/>
                <p:cNvSpPr>
                  <a:spLocks noChangeShapeType="1"/>
                </p:cNvSpPr>
                <p:nvPr/>
              </p:nvSpPr>
              <p:spPr bwMode="white">
                <a:xfrm>
                  <a:off x="0" y="768"/>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6202" name="Line 10"/>
                <p:cNvSpPr>
                  <a:spLocks noChangeShapeType="1"/>
                </p:cNvSpPr>
                <p:nvPr/>
              </p:nvSpPr>
              <p:spPr bwMode="white">
                <a:xfrm>
                  <a:off x="0" y="960"/>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6203" name="Line 11"/>
                <p:cNvSpPr>
                  <a:spLocks noChangeShapeType="1"/>
                </p:cNvSpPr>
                <p:nvPr/>
              </p:nvSpPr>
              <p:spPr bwMode="white">
                <a:xfrm>
                  <a:off x="0" y="115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6204" name="Line 12"/>
                <p:cNvSpPr>
                  <a:spLocks noChangeShapeType="1"/>
                </p:cNvSpPr>
                <p:nvPr/>
              </p:nvSpPr>
              <p:spPr bwMode="white">
                <a:xfrm>
                  <a:off x="0" y="134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6205" name="Line 13"/>
                <p:cNvSpPr>
                  <a:spLocks noChangeShapeType="1"/>
                </p:cNvSpPr>
                <p:nvPr/>
              </p:nvSpPr>
              <p:spPr bwMode="white">
                <a:xfrm>
                  <a:off x="0" y="1536"/>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6206" name="Line 14"/>
                <p:cNvSpPr>
                  <a:spLocks noChangeShapeType="1"/>
                </p:cNvSpPr>
                <p:nvPr/>
              </p:nvSpPr>
              <p:spPr bwMode="white">
                <a:xfrm>
                  <a:off x="0" y="1728"/>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6207" name="Line 15"/>
                <p:cNvSpPr>
                  <a:spLocks noChangeShapeType="1"/>
                </p:cNvSpPr>
                <p:nvPr/>
              </p:nvSpPr>
              <p:spPr bwMode="white">
                <a:xfrm>
                  <a:off x="0" y="1920"/>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6208" name="Line 16"/>
                <p:cNvSpPr>
                  <a:spLocks noChangeShapeType="1"/>
                </p:cNvSpPr>
                <p:nvPr/>
              </p:nvSpPr>
              <p:spPr bwMode="white">
                <a:xfrm>
                  <a:off x="0" y="211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6209" name="Line 17"/>
                <p:cNvSpPr>
                  <a:spLocks noChangeShapeType="1"/>
                </p:cNvSpPr>
                <p:nvPr/>
              </p:nvSpPr>
              <p:spPr bwMode="white">
                <a:xfrm>
                  <a:off x="0" y="230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6210" name="Line 18"/>
                <p:cNvSpPr>
                  <a:spLocks noChangeShapeType="1"/>
                </p:cNvSpPr>
                <p:nvPr/>
              </p:nvSpPr>
              <p:spPr bwMode="white">
                <a:xfrm>
                  <a:off x="0" y="2496"/>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6211" name="Line 19"/>
                <p:cNvSpPr>
                  <a:spLocks noChangeShapeType="1"/>
                </p:cNvSpPr>
                <p:nvPr/>
              </p:nvSpPr>
              <p:spPr bwMode="white">
                <a:xfrm>
                  <a:off x="0" y="2688"/>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6212" name="Line 20"/>
                <p:cNvSpPr>
                  <a:spLocks noChangeShapeType="1"/>
                </p:cNvSpPr>
                <p:nvPr/>
              </p:nvSpPr>
              <p:spPr bwMode="white">
                <a:xfrm>
                  <a:off x="0" y="2880"/>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6213" name="Line 21"/>
                <p:cNvSpPr>
                  <a:spLocks noChangeShapeType="1"/>
                </p:cNvSpPr>
                <p:nvPr/>
              </p:nvSpPr>
              <p:spPr bwMode="white">
                <a:xfrm>
                  <a:off x="0" y="307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6214" name="Line 22"/>
                <p:cNvSpPr>
                  <a:spLocks noChangeShapeType="1"/>
                </p:cNvSpPr>
                <p:nvPr/>
              </p:nvSpPr>
              <p:spPr bwMode="white">
                <a:xfrm>
                  <a:off x="0" y="326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6215" name="Line 23"/>
                <p:cNvSpPr>
                  <a:spLocks noChangeShapeType="1"/>
                </p:cNvSpPr>
                <p:nvPr/>
              </p:nvSpPr>
              <p:spPr bwMode="white">
                <a:xfrm>
                  <a:off x="0" y="3456"/>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6216" name="Line 24"/>
                <p:cNvSpPr>
                  <a:spLocks noChangeShapeType="1"/>
                </p:cNvSpPr>
                <p:nvPr/>
              </p:nvSpPr>
              <p:spPr bwMode="white">
                <a:xfrm>
                  <a:off x="0" y="3648"/>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6217" name="Line 25"/>
                <p:cNvSpPr>
                  <a:spLocks noChangeShapeType="1"/>
                </p:cNvSpPr>
                <p:nvPr/>
              </p:nvSpPr>
              <p:spPr bwMode="white">
                <a:xfrm>
                  <a:off x="0" y="3840"/>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6218" name="Line 26"/>
                <p:cNvSpPr>
                  <a:spLocks noChangeShapeType="1"/>
                </p:cNvSpPr>
                <p:nvPr/>
              </p:nvSpPr>
              <p:spPr bwMode="white">
                <a:xfrm>
                  <a:off x="0" y="403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6219" name="Line 27"/>
                <p:cNvSpPr>
                  <a:spLocks noChangeShapeType="1"/>
                </p:cNvSpPr>
                <p:nvPr/>
              </p:nvSpPr>
              <p:spPr bwMode="white">
                <a:xfrm>
                  <a:off x="0" y="422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6220" name="Line 28"/>
                <p:cNvSpPr>
                  <a:spLocks noChangeShapeType="1"/>
                </p:cNvSpPr>
                <p:nvPr/>
              </p:nvSpPr>
              <p:spPr bwMode="white">
                <a:xfrm>
                  <a:off x="19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6221" name="Line 29"/>
                <p:cNvSpPr>
                  <a:spLocks noChangeShapeType="1"/>
                </p:cNvSpPr>
                <p:nvPr/>
              </p:nvSpPr>
              <p:spPr bwMode="white">
                <a:xfrm>
                  <a:off x="38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6222" name="Line 30"/>
                <p:cNvSpPr>
                  <a:spLocks noChangeShapeType="1"/>
                </p:cNvSpPr>
                <p:nvPr/>
              </p:nvSpPr>
              <p:spPr bwMode="white">
                <a:xfrm>
                  <a:off x="57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6223" name="Line 31"/>
                <p:cNvSpPr>
                  <a:spLocks noChangeShapeType="1"/>
                </p:cNvSpPr>
                <p:nvPr/>
              </p:nvSpPr>
              <p:spPr bwMode="white">
                <a:xfrm>
                  <a:off x="76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6224" name="Line 32"/>
                <p:cNvSpPr>
                  <a:spLocks noChangeShapeType="1"/>
                </p:cNvSpPr>
                <p:nvPr/>
              </p:nvSpPr>
              <p:spPr bwMode="white">
                <a:xfrm>
                  <a:off x="96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6225" name="Line 33"/>
                <p:cNvSpPr>
                  <a:spLocks noChangeShapeType="1"/>
                </p:cNvSpPr>
                <p:nvPr/>
              </p:nvSpPr>
              <p:spPr bwMode="white">
                <a:xfrm>
                  <a:off x="115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6226" name="Line 34"/>
                <p:cNvSpPr>
                  <a:spLocks noChangeShapeType="1"/>
                </p:cNvSpPr>
                <p:nvPr/>
              </p:nvSpPr>
              <p:spPr bwMode="white">
                <a:xfrm>
                  <a:off x="134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6227" name="Line 35"/>
                <p:cNvSpPr>
                  <a:spLocks noChangeShapeType="1"/>
                </p:cNvSpPr>
                <p:nvPr/>
              </p:nvSpPr>
              <p:spPr bwMode="white">
                <a:xfrm>
                  <a:off x="153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6228" name="Line 36"/>
                <p:cNvSpPr>
                  <a:spLocks noChangeShapeType="1"/>
                </p:cNvSpPr>
                <p:nvPr/>
              </p:nvSpPr>
              <p:spPr bwMode="white">
                <a:xfrm>
                  <a:off x="172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6229" name="Line 37"/>
                <p:cNvSpPr>
                  <a:spLocks noChangeShapeType="1"/>
                </p:cNvSpPr>
                <p:nvPr/>
              </p:nvSpPr>
              <p:spPr bwMode="white">
                <a:xfrm>
                  <a:off x="192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6230" name="Line 38"/>
                <p:cNvSpPr>
                  <a:spLocks noChangeShapeType="1"/>
                </p:cNvSpPr>
                <p:nvPr/>
              </p:nvSpPr>
              <p:spPr bwMode="white">
                <a:xfrm>
                  <a:off x="211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6231" name="Line 39"/>
                <p:cNvSpPr>
                  <a:spLocks noChangeShapeType="1"/>
                </p:cNvSpPr>
                <p:nvPr/>
              </p:nvSpPr>
              <p:spPr bwMode="white">
                <a:xfrm>
                  <a:off x="230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6232" name="Line 40"/>
                <p:cNvSpPr>
                  <a:spLocks noChangeShapeType="1"/>
                </p:cNvSpPr>
                <p:nvPr/>
              </p:nvSpPr>
              <p:spPr bwMode="white">
                <a:xfrm>
                  <a:off x="249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6233" name="Line 41"/>
                <p:cNvSpPr>
                  <a:spLocks noChangeShapeType="1"/>
                </p:cNvSpPr>
                <p:nvPr/>
              </p:nvSpPr>
              <p:spPr bwMode="white">
                <a:xfrm>
                  <a:off x="268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6234" name="Line 42"/>
                <p:cNvSpPr>
                  <a:spLocks noChangeShapeType="1"/>
                </p:cNvSpPr>
                <p:nvPr/>
              </p:nvSpPr>
              <p:spPr bwMode="white">
                <a:xfrm>
                  <a:off x="288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6235" name="Line 43"/>
                <p:cNvSpPr>
                  <a:spLocks noChangeShapeType="1"/>
                </p:cNvSpPr>
                <p:nvPr/>
              </p:nvSpPr>
              <p:spPr bwMode="white">
                <a:xfrm>
                  <a:off x="307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6236" name="Line 44"/>
                <p:cNvSpPr>
                  <a:spLocks noChangeShapeType="1"/>
                </p:cNvSpPr>
                <p:nvPr/>
              </p:nvSpPr>
              <p:spPr bwMode="white">
                <a:xfrm>
                  <a:off x="326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6237" name="Line 45"/>
                <p:cNvSpPr>
                  <a:spLocks noChangeShapeType="1"/>
                </p:cNvSpPr>
                <p:nvPr/>
              </p:nvSpPr>
              <p:spPr bwMode="white">
                <a:xfrm>
                  <a:off x="345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6238" name="Line 46"/>
                <p:cNvSpPr>
                  <a:spLocks noChangeShapeType="1"/>
                </p:cNvSpPr>
                <p:nvPr/>
              </p:nvSpPr>
              <p:spPr bwMode="white">
                <a:xfrm>
                  <a:off x="364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6239" name="Line 47"/>
                <p:cNvSpPr>
                  <a:spLocks noChangeShapeType="1"/>
                </p:cNvSpPr>
                <p:nvPr/>
              </p:nvSpPr>
              <p:spPr bwMode="white">
                <a:xfrm>
                  <a:off x="384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6240" name="Line 48"/>
                <p:cNvSpPr>
                  <a:spLocks noChangeShapeType="1"/>
                </p:cNvSpPr>
                <p:nvPr/>
              </p:nvSpPr>
              <p:spPr bwMode="white">
                <a:xfrm>
                  <a:off x="403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6241" name="Line 49"/>
                <p:cNvSpPr>
                  <a:spLocks noChangeShapeType="1"/>
                </p:cNvSpPr>
                <p:nvPr/>
              </p:nvSpPr>
              <p:spPr bwMode="white">
                <a:xfrm>
                  <a:off x="422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6242" name="Line 50"/>
                <p:cNvSpPr>
                  <a:spLocks noChangeShapeType="1"/>
                </p:cNvSpPr>
                <p:nvPr/>
              </p:nvSpPr>
              <p:spPr bwMode="white">
                <a:xfrm>
                  <a:off x="441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6243" name="Line 51"/>
                <p:cNvSpPr>
                  <a:spLocks noChangeShapeType="1"/>
                </p:cNvSpPr>
                <p:nvPr/>
              </p:nvSpPr>
              <p:spPr bwMode="white">
                <a:xfrm>
                  <a:off x="460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6244" name="Line 52"/>
                <p:cNvSpPr>
                  <a:spLocks noChangeShapeType="1"/>
                </p:cNvSpPr>
                <p:nvPr/>
              </p:nvSpPr>
              <p:spPr bwMode="white">
                <a:xfrm>
                  <a:off x="480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6245" name="Line 53"/>
                <p:cNvSpPr>
                  <a:spLocks noChangeShapeType="1"/>
                </p:cNvSpPr>
                <p:nvPr/>
              </p:nvSpPr>
              <p:spPr bwMode="white">
                <a:xfrm>
                  <a:off x="499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6246" name="Line 54"/>
                <p:cNvSpPr>
                  <a:spLocks noChangeShapeType="1"/>
                </p:cNvSpPr>
                <p:nvPr/>
              </p:nvSpPr>
              <p:spPr bwMode="white">
                <a:xfrm>
                  <a:off x="518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6247" name="Line 55"/>
                <p:cNvSpPr>
                  <a:spLocks noChangeShapeType="1"/>
                </p:cNvSpPr>
                <p:nvPr/>
              </p:nvSpPr>
              <p:spPr bwMode="white">
                <a:xfrm>
                  <a:off x="537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6248" name="Line 56"/>
                <p:cNvSpPr>
                  <a:spLocks noChangeShapeType="1"/>
                </p:cNvSpPr>
                <p:nvPr/>
              </p:nvSpPr>
              <p:spPr bwMode="white">
                <a:xfrm>
                  <a:off x="556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grpSp>
          <p:sp>
            <p:nvSpPr>
              <p:cNvPr id="136249" name="Line 57"/>
              <p:cNvSpPr>
                <a:spLocks noChangeShapeType="1"/>
              </p:cNvSpPr>
              <p:nvPr/>
            </p:nvSpPr>
            <p:spPr bwMode="ltGray">
              <a:xfrm>
                <a:off x="5568" y="0"/>
                <a:ext cx="0" cy="1488"/>
              </a:xfrm>
              <a:prstGeom prst="line">
                <a:avLst/>
              </a:prstGeom>
              <a:noFill/>
              <a:ln w="9525">
                <a:solidFill>
                  <a:schemeClr val="hlink"/>
                </a:solidFill>
                <a:round/>
                <a:headEnd/>
                <a:tailEnd/>
              </a:ln>
              <a:effectLst/>
            </p:spPr>
            <p:txBody>
              <a:bodyPr wrap="none" anchor="ctr"/>
              <a:lstStyle/>
              <a:p>
                <a:endParaRPr lang="de-DE"/>
              </a:p>
            </p:txBody>
          </p:sp>
        </p:grpSp>
        <p:grpSp>
          <p:nvGrpSpPr>
            <p:cNvPr id="136250" name="Group 58"/>
            <p:cNvGrpSpPr>
              <a:grpSpLocks/>
            </p:cNvGrpSpPr>
            <p:nvPr userDrawn="1"/>
          </p:nvGrpSpPr>
          <p:grpSpPr bwMode="auto">
            <a:xfrm>
              <a:off x="3" y="559"/>
              <a:ext cx="4192" cy="1796"/>
              <a:chOff x="3" y="559"/>
              <a:chExt cx="4192" cy="1796"/>
            </a:xfrm>
          </p:grpSpPr>
          <p:sp>
            <p:nvSpPr>
              <p:cNvPr id="136251" name="Line 59"/>
              <p:cNvSpPr>
                <a:spLocks noChangeShapeType="1"/>
              </p:cNvSpPr>
              <p:nvPr/>
            </p:nvSpPr>
            <p:spPr bwMode="ltGray">
              <a:xfrm>
                <a:off x="506" y="559"/>
                <a:ext cx="0" cy="1796"/>
              </a:xfrm>
              <a:prstGeom prst="line">
                <a:avLst/>
              </a:prstGeom>
              <a:noFill/>
              <a:ln w="9525">
                <a:solidFill>
                  <a:schemeClr val="hlink"/>
                </a:solidFill>
                <a:round/>
                <a:headEnd/>
                <a:tailEnd/>
              </a:ln>
              <a:effectLst/>
            </p:spPr>
            <p:txBody>
              <a:bodyPr wrap="none" anchor="ctr"/>
              <a:lstStyle/>
              <a:p>
                <a:endParaRPr lang="de-DE"/>
              </a:p>
            </p:txBody>
          </p:sp>
          <p:sp>
            <p:nvSpPr>
              <p:cNvPr id="136252" name="Line 60"/>
              <p:cNvSpPr>
                <a:spLocks noChangeShapeType="1"/>
              </p:cNvSpPr>
              <p:nvPr/>
            </p:nvSpPr>
            <p:spPr bwMode="ltGray">
              <a:xfrm flipH="1" flipV="1">
                <a:off x="3" y="1924"/>
                <a:ext cx="3211" cy="1"/>
              </a:xfrm>
              <a:prstGeom prst="line">
                <a:avLst/>
              </a:prstGeom>
              <a:noFill/>
              <a:ln w="9525">
                <a:solidFill>
                  <a:schemeClr val="hlink"/>
                </a:solidFill>
                <a:round/>
                <a:headEnd/>
                <a:tailEnd/>
              </a:ln>
              <a:effectLst/>
            </p:spPr>
            <p:txBody>
              <a:bodyPr wrap="none" anchor="ctr"/>
              <a:lstStyle/>
              <a:p>
                <a:endParaRPr lang="de-DE"/>
              </a:p>
            </p:txBody>
          </p:sp>
          <p:sp>
            <p:nvSpPr>
              <p:cNvPr id="136253" name="Line 61"/>
              <p:cNvSpPr>
                <a:spLocks noChangeShapeType="1"/>
              </p:cNvSpPr>
              <p:nvPr/>
            </p:nvSpPr>
            <p:spPr bwMode="ltGray">
              <a:xfrm flipH="1" flipV="1">
                <a:off x="384" y="938"/>
                <a:ext cx="3811" cy="1"/>
              </a:xfrm>
              <a:prstGeom prst="line">
                <a:avLst/>
              </a:prstGeom>
              <a:noFill/>
              <a:ln w="9525">
                <a:solidFill>
                  <a:schemeClr val="hlink"/>
                </a:solidFill>
                <a:round/>
                <a:headEnd/>
                <a:tailEnd/>
              </a:ln>
              <a:effectLst/>
            </p:spPr>
            <p:txBody>
              <a:bodyPr wrap="none" anchor="ctr"/>
              <a:lstStyle/>
              <a:p>
                <a:endParaRPr lang="de-DE"/>
              </a:p>
            </p:txBody>
          </p:sp>
          <p:sp>
            <p:nvSpPr>
              <p:cNvPr id="136254" name="Arc 62"/>
              <p:cNvSpPr>
                <a:spLocks/>
              </p:cNvSpPr>
              <p:nvPr/>
            </p:nvSpPr>
            <p:spPr bwMode="ltGray">
              <a:xfrm rot="16200000" flipH="1">
                <a:off x="426" y="860"/>
                <a:ext cx="156" cy="157"/>
              </a:xfrm>
              <a:custGeom>
                <a:avLst/>
                <a:gdLst>
                  <a:gd name="G0" fmla="+- 21595 0 0"/>
                  <a:gd name="G1" fmla="+- 21600 0 0"/>
                  <a:gd name="G2" fmla="+- 21600 0 0"/>
                  <a:gd name="T0" fmla="*/ 21114 w 43195"/>
                  <a:gd name="T1" fmla="*/ 5 h 43200"/>
                  <a:gd name="T2" fmla="*/ 0 w 43195"/>
                  <a:gd name="T3" fmla="*/ 22056 h 43200"/>
                  <a:gd name="T4" fmla="*/ 21595 w 43195"/>
                  <a:gd name="T5" fmla="*/ 21600 h 43200"/>
                </a:gdLst>
                <a:ahLst/>
                <a:cxnLst>
                  <a:cxn ang="0">
                    <a:pos x="T0" y="T1"/>
                  </a:cxn>
                  <a:cxn ang="0">
                    <a:pos x="T2" y="T3"/>
                  </a:cxn>
                  <a:cxn ang="0">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close/>
                  </a:path>
                </a:pathLst>
              </a:custGeom>
              <a:noFill/>
              <a:ln w="9525">
                <a:solidFill>
                  <a:schemeClr val="hlink"/>
                </a:solidFill>
                <a:round/>
                <a:headEnd/>
                <a:tailEnd/>
              </a:ln>
              <a:effectLst/>
            </p:spPr>
            <p:txBody>
              <a:bodyPr wrap="none" anchor="ctr"/>
              <a:lstStyle/>
              <a:p>
                <a:endParaRPr lang="de-DE"/>
              </a:p>
            </p:txBody>
          </p:sp>
        </p:grpSp>
        <p:grpSp>
          <p:nvGrpSpPr>
            <p:cNvPr id="136255" name="Group 63"/>
            <p:cNvGrpSpPr>
              <a:grpSpLocks/>
            </p:cNvGrpSpPr>
            <p:nvPr userDrawn="1"/>
          </p:nvGrpSpPr>
          <p:grpSpPr bwMode="auto">
            <a:xfrm>
              <a:off x="1480" y="1952"/>
              <a:ext cx="3808" cy="1812"/>
              <a:chOff x="1480" y="1952"/>
              <a:chExt cx="3808" cy="1812"/>
            </a:xfrm>
          </p:grpSpPr>
          <p:sp>
            <p:nvSpPr>
              <p:cNvPr id="136256" name="Line 64"/>
              <p:cNvSpPr>
                <a:spLocks noChangeShapeType="1"/>
              </p:cNvSpPr>
              <p:nvPr/>
            </p:nvSpPr>
            <p:spPr bwMode="ltGray">
              <a:xfrm flipV="1">
                <a:off x="1480" y="3442"/>
                <a:ext cx="3808" cy="0"/>
              </a:xfrm>
              <a:prstGeom prst="line">
                <a:avLst/>
              </a:prstGeom>
              <a:noFill/>
              <a:ln w="9525">
                <a:solidFill>
                  <a:schemeClr val="hlink"/>
                </a:solidFill>
                <a:round/>
                <a:headEnd/>
                <a:tailEnd/>
              </a:ln>
              <a:effectLst/>
            </p:spPr>
            <p:txBody>
              <a:bodyPr wrap="none" anchor="ctr"/>
              <a:lstStyle/>
              <a:p>
                <a:endParaRPr lang="de-DE"/>
              </a:p>
            </p:txBody>
          </p:sp>
          <p:sp>
            <p:nvSpPr>
              <p:cNvPr id="136257" name="Line 65"/>
              <p:cNvSpPr>
                <a:spLocks noChangeShapeType="1"/>
              </p:cNvSpPr>
              <p:nvPr/>
            </p:nvSpPr>
            <p:spPr bwMode="ltGray">
              <a:xfrm flipH="1">
                <a:off x="5172" y="1952"/>
                <a:ext cx="0" cy="1812"/>
              </a:xfrm>
              <a:prstGeom prst="line">
                <a:avLst/>
              </a:prstGeom>
              <a:noFill/>
              <a:ln w="9525">
                <a:solidFill>
                  <a:schemeClr val="hlink"/>
                </a:solidFill>
                <a:round/>
                <a:headEnd/>
                <a:tailEnd/>
              </a:ln>
              <a:effectLst/>
            </p:spPr>
            <p:txBody>
              <a:bodyPr wrap="none" anchor="ctr"/>
              <a:lstStyle/>
              <a:p>
                <a:endParaRPr lang="de-DE"/>
              </a:p>
            </p:txBody>
          </p:sp>
          <p:sp>
            <p:nvSpPr>
              <p:cNvPr id="136258" name="Arc 66"/>
              <p:cNvSpPr>
                <a:spLocks/>
              </p:cNvSpPr>
              <p:nvPr/>
            </p:nvSpPr>
            <p:spPr bwMode="ltGray">
              <a:xfrm rot="5400000">
                <a:off x="5097" y="3346"/>
                <a:ext cx="156" cy="157"/>
              </a:xfrm>
              <a:custGeom>
                <a:avLst/>
                <a:gdLst>
                  <a:gd name="G0" fmla="+- 21595 0 0"/>
                  <a:gd name="G1" fmla="+- 21600 0 0"/>
                  <a:gd name="G2" fmla="+- 21600 0 0"/>
                  <a:gd name="T0" fmla="*/ 21114 w 43195"/>
                  <a:gd name="T1" fmla="*/ 5 h 43200"/>
                  <a:gd name="T2" fmla="*/ 0 w 43195"/>
                  <a:gd name="T3" fmla="*/ 22056 h 43200"/>
                  <a:gd name="T4" fmla="*/ 21595 w 43195"/>
                  <a:gd name="T5" fmla="*/ 21600 h 43200"/>
                </a:gdLst>
                <a:ahLst/>
                <a:cxnLst>
                  <a:cxn ang="0">
                    <a:pos x="T0" y="T1"/>
                  </a:cxn>
                  <a:cxn ang="0">
                    <a:pos x="T2" y="T3"/>
                  </a:cxn>
                  <a:cxn ang="0">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close/>
                  </a:path>
                </a:pathLst>
              </a:custGeom>
              <a:noFill/>
              <a:ln w="9525">
                <a:solidFill>
                  <a:schemeClr val="hlink"/>
                </a:solidFill>
                <a:round/>
                <a:headEnd/>
                <a:tailEnd/>
              </a:ln>
              <a:effectLst/>
            </p:spPr>
            <p:txBody>
              <a:bodyPr wrap="none" anchor="ctr"/>
              <a:lstStyle/>
              <a:p>
                <a:endParaRPr lang="de-DE"/>
              </a:p>
            </p:txBody>
          </p:sp>
        </p:grpSp>
      </p:grpSp>
      <p:sp>
        <p:nvSpPr>
          <p:cNvPr id="136259" name="Rectangle 67"/>
          <p:cNvSpPr>
            <a:spLocks noGrp="1" noChangeArrowheads="1"/>
          </p:cNvSpPr>
          <p:nvPr>
            <p:ph type="ctrTitle"/>
          </p:nvPr>
        </p:nvSpPr>
        <p:spPr>
          <a:xfrm>
            <a:off x="990600" y="1752600"/>
            <a:ext cx="7772400" cy="1143000"/>
          </a:xfrm>
        </p:spPr>
        <p:txBody>
          <a:bodyPr/>
          <a:lstStyle>
            <a:lvl1pPr>
              <a:defRPr/>
            </a:lvl1pPr>
          </a:lstStyle>
          <a:p>
            <a:r>
              <a:rPr lang="de-DE"/>
              <a:t>Klicken Sie, um das Titelformat zu bearbeiten</a:t>
            </a:r>
          </a:p>
        </p:txBody>
      </p:sp>
      <p:sp>
        <p:nvSpPr>
          <p:cNvPr id="136260" name="Rectangle 68" descr="Rectangle: Click to edit Master text styles&#10;Second level&#10;Third level&#10;Fourth level&#10;Fifth level"/>
          <p:cNvSpPr>
            <a:spLocks noGrp="1" noChangeArrowheads="1"/>
          </p:cNvSpPr>
          <p:nvPr>
            <p:ph type="subTitle" idx="1"/>
          </p:nvPr>
        </p:nvSpPr>
        <p:spPr>
          <a:xfrm>
            <a:off x="990600" y="3309938"/>
            <a:ext cx="6400800" cy="1752600"/>
          </a:xfrm>
        </p:spPr>
        <p:txBody>
          <a:bodyPr/>
          <a:lstStyle>
            <a:lvl1pPr marL="0" indent="0">
              <a:buFont typeface="Wingdings" pitchFamily="2" charset="2"/>
              <a:buNone/>
              <a:defRPr/>
            </a:lvl1pPr>
          </a:lstStyle>
          <a:p>
            <a:r>
              <a:rPr lang="de-DE"/>
              <a:t>Klicken Sie, um das Format des Untertitelmasters zu bearbeiten</a:t>
            </a:r>
          </a:p>
        </p:txBody>
      </p:sp>
      <p:sp>
        <p:nvSpPr>
          <p:cNvPr id="136261" name="Rectangle 69"/>
          <p:cNvSpPr>
            <a:spLocks noGrp="1" noChangeArrowheads="1"/>
          </p:cNvSpPr>
          <p:nvPr>
            <p:ph type="dt" sz="quarter" idx="2"/>
          </p:nvPr>
        </p:nvSpPr>
        <p:spPr/>
        <p:txBody>
          <a:bodyPr/>
          <a:lstStyle>
            <a:lvl1pPr>
              <a:defRPr/>
            </a:lvl1pPr>
          </a:lstStyle>
          <a:p>
            <a:fld id="{94869989-9CDD-4102-B7E1-5046DA830DDC}" type="datetime1">
              <a:rPr lang="de-DE"/>
              <a:pPr/>
              <a:t>21.04.2010</a:t>
            </a:fld>
            <a:endParaRPr lang="de-DE"/>
          </a:p>
        </p:txBody>
      </p:sp>
      <p:sp>
        <p:nvSpPr>
          <p:cNvPr id="136262" name="Rectangle 70"/>
          <p:cNvSpPr>
            <a:spLocks noGrp="1" noChangeArrowheads="1"/>
          </p:cNvSpPr>
          <p:nvPr>
            <p:ph type="ftr" sz="quarter" idx="3"/>
          </p:nvPr>
        </p:nvSpPr>
        <p:spPr/>
        <p:txBody>
          <a:bodyPr/>
          <a:lstStyle>
            <a:lvl1pPr>
              <a:defRPr/>
            </a:lvl1pPr>
          </a:lstStyle>
          <a:p>
            <a:r>
              <a:rPr lang="de-DE"/>
              <a:t>© RA Michael Hoffmann</a:t>
            </a:r>
          </a:p>
        </p:txBody>
      </p:sp>
      <p:sp>
        <p:nvSpPr>
          <p:cNvPr id="136263" name="Rectangle 71"/>
          <p:cNvSpPr>
            <a:spLocks noGrp="1" noChangeArrowheads="1"/>
          </p:cNvSpPr>
          <p:nvPr>
            <p:ph type="sldNum" sz="quarter" idx="4"/>
          </p:nvPr>
        </p:nvSpPr>
        <p:spPr/>
        <p:txBody>
          <a:bodyPr/>
          <a:lstStyle>
            <a:lvl1pPr>
              <a:defRPr/>
            </a:lvl1pPr>
          </a:lstStyle>
          <a:p>
            <a:fld id="{557761FA-FEB0-474A-93AB-E2F4126D68E4}" type="slidenum">
              <a:rPr lang="de-DE"/>
              <a:pPr/>
              <a:t>‹Nr.›</a:t>
            </a:fld>
            <a:endParaRPr lang="de-DE"/>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fld id="{9F76C478-8BE6-4A64-BEF2-94740AAF487D}" type="datetime1">
              <a:rPr lang="de-DE"/>
              <a:pPr/>
              <a:t>21.04.2010</a:t>
            </a:fld>
            <a:endParaRPr lang="de-DE"/>
          </a:p>
        </p:txBody>
      </p:sp>
      <p:sp>
        <p:nvSpPr>
          <p:cNvPr id="5" name="Fußzeilenplatzhalter 4"/>
          <p:cNvSpPr>
            <a:spLocks noGrp="1"/>
          </p:cNvSpPr>
          <p:nvPr>
            <p:ph type="ftr" sz="quarter" idx="11"/>
          </p:nvPr>
        </p:nvSpPr>
        <p:spPr/>
        <p:txBody>
          <a:bodyPr/>
          <a:lstStyle>
            <a:lvl1pPr>
              <a:defRPr/>
            </a:lvl1pPr>
          </a:lstStyle>
          <a:p>
            <a:r>
              <a:rPr lang="de-DE"/>
              <a:t>© RA Michael Hoffmann</a:t>
            </a:r>
          </a:p>
        </p:txBody>
      </p:sp>
      <p:sp>
        <p:nvSpPr>
          <p:cNvPr id="6" name="Foliennummernplatzhalter 5"/>
          <p:cNvSpPr>
            <a:spLocks noGrp="1"/>
          </p:cNvSpPr>
          <p:nvPr>
            <p:ph type="sldNum" sz="quarter" idx="12"/>
          </p:nvPr>
        </p:nvSpPr>
        <p:spPr/>
        <p:txBody>
          <a:bodyPr/>
          <a:lstStyle>
            <a:lvl1pPr>
              <a:defRPr/>
            </a:lvl1pPr>
          </a:lstStyle>
          <a:p>
            <a:fld id="{886AA307-3079-4942-A9F8-1430C112A01C}" type="slidenum">
              <a:rPr lang="de-DE"/>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10350" y="304800"/>
            <a:ext cx="2000250" cy="57150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09600" y="304800"/>
            <a:ext cx="5848350" cy="57150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fld id="{8C657EDD-A54B-456C-AF93-4568631123A1}" type="datetime1">
              <a:rPr lang="de-DE"/>
              <a:pPr/>
              <a:t>21.04.2010</a:t>
            </a:fld>
            <a:endParaRPr lang="de-DE"/>
          </a:p>
        </p:txBody>
      </p:sp>
      <p:sp>
        <p:nvSpPr>
          <p:cNvPr id="5" name="Fußzeilenplatzhalter 4"/>
          <p:cNvSpPr>
            <a:spLocks noGrp="1"/>
          </p:cNvSpPr>
          <p:nvPr>
            <p:ph type="ftr" sz="quarter" idx="11"/>
          </p:nvPr>
        </p:nvSpPr>
        <p:spPr/>
        <p:txBody>
          <a:bodyPr/>
          <a:lstStyle>
            <a:lvl1pPr>
              <a:defRPr/>
            </a:lvl1pPr>
          </a:lstStyle>
          <a:p>
            <a:r>
              <a:rPr lang="de-DE"/>
              <a:t>© RA Michael Hoffmann</a:t>
            </a:r>
          </a:p>
        </p:txBody>
      </p:sp>
      <p:sp>
        <p:nvSpPr>
          <p:cNvPr id="6" name="Foliennummernplatzhalter 5"/>
          <p:cNvSpPr>
            <a:spLocks noGrp="1"/>
          </p:cNvSpPr>
          <p:nvPr>
            <p:ph type="sldNum" sz="quarter" idx="12"/>
          </p:nvPr>
        </p:nvSpPr>
        <p:spPr/>
        <p:txBody>
          <a:bodyPr/>
          <a:lstStyle>
            <a:lvl1pPr>
              <a:defRPr/>
            </a:lvl1pPr>
          </a:lstStyle>
          <a:p>
            <a:fld id="{83077900-458E-45DC-8995-E7E2EB712C4B}" type="slidenum">
              <a:rPr lang="de-DE"/>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fld id="{55DDF18F-7717-4EA4-AFF9-E1D9833791E3}" type="datetime1">
              <a:rPr lang="de-DE"/>
              <a:pPr/>
              <a:t>21.04.2010</a:t>
            </a:fld>
            <a:endParaRPr lang="de-DE"/>
          </a:p>
        </p:txBody>
      </p:sp>
      <p:sp>
        <p:nvSpPr>
          <p:cNvPr id="5" name="Fußzeilenplatzhalter 4"/>
          <p:cNvSpPr>
            <a:spLocks noGrp="1"/>
          </p:cNvSpPr>
          <p:nvPr>
            <p:ph type="ftr" sz="quarter" idx="11"/>
          </p:nvPr>
        </p:nvSpPr>
        <p:spPr/>
        <p:txBody>
          <a:bodyPr/>
          <a:lstStyle>
            <a:lvl1pPr>
              <a:defRPr/>
            </a:lvl1pPr>
          </a:lstStyle>
          <a:p>
            <a:r>
              <a:rPr lang="de-DE"/>
              <a:t>© RA Michael Hoffmann</a:t>
            </a:r>
          </a:p>
        </p:txBody>
      </p:sp>
      <p:sp>
        <p:nvSpPr>
          <p:cNvPr id="6" name="Foliennummernplatzhalter 5"/>
          <p:cNvSpPr>
            <a:spLocks noGrp="1"/>
          </p:cNvSpPr>
          <p:nvPr>
            <p:ph type="sldNum" sz="quarter" idx="12"/>
          </p:nvPr>
        </p:nvSpPr>
        <p:spPr/>
        <p:txBody>
          <a:bodyPr/>
          <a:lstStyle>
            <a:lvl1pPr>
              <a:defRPr/>
            </a:lvl1pPr>
          </a:lstStyle>
          <a:p>
            <a:fld id="{D3DC5C52-D4FE-4BA5-9283-F9D20781E08D}" type="slidenum">
              <a:rPr lang="de-DE"/>
              <a:pPr/>
              <a:t>‹Nr.›</a:t>
            </a:fld>
            <a:endParaRPr lang="de-DE"/>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fld id="{DEB49676-5E70-4669-8C99-5C4B96C606DE}" type="datetime1">
              <a:rPr lang="de-DE"/>
              <a:pPr/>
              <a:t>21.04.2010</a:t>
            </a:fld>
            <a:endParaRPr lang="de-DE"/>
          </a:p>
        </p:txBody>
      </p:sp>
      <p:sp>
        <p:nvSpPr>
          <p:cNvPr id="5" name="Fußzeilenplatzhalter 4"/>
          <p:cNvSpPr>
            <a:spLocks noGrp="1"/>
          </p:cNvSpPr>
          <p:nvPr>
            <p:ph type="ftr" sz="quarter" idx="11"/>
          </p:nvPr>
        </p:nvSpPr>
        <p:spPr/>
        <p:txBody>
          <a:bodyPr/>
          <a:lstStyle>
            <a:lvl1pPr>
              <a:defRPr/>
            </a:lvl1pPr>
          </a:lstStyle>
          <a:p>
            <a:r>
              <a:rPr lang="de-DE"/>
              <a:t>© RA Michael Hoffmann</a:t>
            </a:r>
          </a:p>
        </p:txBody>
      </p:sp>
      <p:sp>
        <p:nvSpPr>
          <p:cNvPr id="6" name="Foliennummernplatzhalter 5"/>
          <p:cNvSpPr>
            <a:spLocks noGrp="1"/>
          </p:cNvSpPr>
          <p:nvPr>
            <p:ph type="sldNum" sz="quarter" idx="12"/>
          </p:nvPr>
        </p:nvSpPr>
        <p:spPr/>
        <p:txBody>
          <a:bodyPr/>
          <a:lstStyle>
            <a:lvl1pPr>
              <a:defRPr/>
            </a:lvl1pPr>
          </a:lstStyle>
          <a:p>
            <a:fld id="{7D23D666-9E38-40CE-B2F8-18EDB620A660}" type="slidenum">
              <a:rPr lang="de-DE"/>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8006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fld id="{320D12E4-73F0-43AC-B1E1-695DBFA97332}" type="datetime1">
              <a:rPr lang="de-DE"/>
              <a:pPr/>
              <a:t>21.04.2010</a:t>
            </a:fld>
            <a:endParaRPr lang="de-DE"/>
          </a:p>
        </p:txBody>
      </p:sp>
      <p:sp>
        <p:nvSpPr>
          <p:cNvPr id="6" name="Fußzeilenplatzhalter 5"/>
          <p:cNvSpPr>
            <a:spLocks noGrp="1"/>
          </p:cNvSpPr>
          <p:nvPr>
            <p:ph type="ftr" sz="quarter" idx="11"/>
          </p:nvPr>
        </p:nvSpPr>
        <p:spPr/>
        <p:txBody>
          <a:bodyPr/>
          <a:lstStyle>
            <a:lvl1pPr>
              <a:defRPr/>
            </a:lvl1pPr>
          </a:lstStyle>
          <a:p>
            <a:r>
              <a:rPr lang="de-DE"/>
              <a:t>© RA Michael Hoffmann</a:t>
            </a:r>
          </a:p>
        </p:txBody>
      </p:sp>
      <p:sp>
        <p:nvSpPr>
          <p:cNvPr id="7" name="Foliennummernplatzhalter 6"/>
          <p:cNvSpPr>
            <a:spLocks noGrp="1"/>
          </p:cNvSpPr>
          <p:nvPr>
            <p:ph type="sldNum" sz="quarter" idx="12"/>
          </p:nvPr>
        </p:nvSpPr>
        <p:spPr/>
        <p:txBody>
          <a:bodyPr/>
          <a:lstStyle>
            <a:lvl1pPr>
              <a:defRPr/>
            </a:lvl1pPr>
          </a:lstStyle>
          <a:p>
            <a:fld id="{3E0FDE51-2D5E-45DF-9CCC-8382CBD0CAF6}" type="slidenum">
              <a:rPr lang="de-DE"/>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fld id="{F84261EC-6566-413F-9249-ED8061BAD61E}" type="datetime1">
              <a:rPr lang="de-DE"/>
              <a:pPr/>
              <a:t>21.04.2010</a:t>
            </a:fld>
            <a:endParaRPr lang="de-DE"/>
          </a:p>
        </p:txBody>
      </p:sp>
      <p:sp>
        <p:nvSpPr>
          <p:cNvPr id="8" name="Fußzeilenplatzhalter 7"/>
          <p:cNvSpPr>
            <a:spLocks noGrp="1"/>
          </p:cNvSpPr>
          <p:nvPr>
            <p:ph type="ftr" sz="quarter" idx="11"/>
          </p:nvPr>
        </p:nvSpPr>
        <p:spPr/>
        <p:txBody>
          <a:bodyPr/>
          <a:lstStyle>
            <a:lvl1pPr>
              <a:defRPr/>
            </a:lvl1pPr>
          </a:lstStyle>
          <a:p>
            <a:r>
              <a:rPr lang="de-DE"/>
              <a:t>© RA Michael Hoffmann</a:t>
            </a:r>
          </a:p>
        </p:txBody>
      </p:sp>
      <p:sp>
        <p:nvSpPr>
          <p:cNvPr id="9" name="Foliennummernplatzhalter 8"/>
          <p:cNvSpPr>
            <a:spLocks noGrp="1"/>
          </p:cNvSpPr>
          <p:nvPr>
            <p:ph type="sldNum" sz="quarter" idx="12"/>
          </p:nvPr>
        </p:nvSpPr>
        <p:spPr/>
        <p:txBody>
          <a:bodyPr/>
          <a:lstStyle>
            <a:lvl1pPr>
              <a:defRPr/>
            </a:lvl1pPr>
          </a:lstStyle>
          <a:p>
            <a:fld id="{CC060EC9-2D63-472F-A7BD-232A8610DF74}" type="slidenum">
              <a:rPr lang="de-DE"/>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fld id="{659E2643-9DF8-4AC1-9B53-A2E716584274}" type="datetime1">
              <a:rPr lang="de-DE"/>
              <a:pPr/>
              <a:t>21.04.2010</a:t>
            </a:fld>
            <a:endParaRPr lang="de-DE"/>
          </a:p>
        </p:txBody>
      </p:sp>
      <p:sp>
        <p:nvSpPr>
          <p:cNvPr id="4" name="Fußzeilenplatzhalter 3"/>
          <p:cNvSpPr>
            <a:spLocks noGrp="1"/>
          </p:cNvSpPr>
          <p:nvPr>
            <p:ph type="ftr" sz="quarter" idx="11"/>
          </p:nvPr>
        </p:nvSpPr>
        <p:spPr/>
        <p:txBody>
          <a:bodyPr/>
          <a:lstStyle>
            <a:lvl1pPr>
              <a:defRPr/>
            </a:lvl1pPr>
          </a:lstStyle>
          <a:p>
            <a:r>
              <a:rPr lang="de-DE"/>
              <a:t>© RA Michael Hoffmann</a:t>
            </a:r>
          </a:p>
        </p:txBody>
      </p:sp>
      <p:sp>
        <p:nvSpPr>
          <p:cNvPr id="5" name="Foliennummernplatzhalter 4"/>
          <p:cNvSpPr>
            <a:spLocks noGrp="1"/>
          </p:cNvSpPr>
          <p:nvPr>
            <p:ph type="sldNum" sz="quarter" idx="12"/>
          </p:nvPr>
        </p:nvSpPr>
        <p:spPr/>
        <p:txBody>
          <a:bodyPr/>
          <a:lstStyle>
            <a:lvl1pPr>
              <a:defRPr/>
            </a:lvl1pPr>
          </a:lstStyle>
          <a:p>
            <a:fld id="{0E7D2CBD-EBA2-4D96-BD8B-35D4FA901567}" type="slidenum">
              <a:rPr lang="de-DE"/>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fld id="{0D7FF6CD-13EF-40DC-84B6-2A20FC2DB972}" type="datetime1">
              <a:rPr lang="de-DE"/>
              <a:pPr/>
              <a:t>21.04.2010</a:t>
            </a:fld>
            <a:endParaRPr lang="de-DE"/>
          </a:p>
        </p:txBody>
      </p:sp>
      <p:sp>
        <p:nvSpPr>
          <p:cNvPr id="3" name="Fußzeilenplatzhalter 2"/>
          <p:cNvSpPr>
            <a:spLocks noGrp="1"/>
          </p:cNvSpPr>
          <p:nvPr>
            <p:ph type="ftr" sz="quarter" idx="11"/>
          </p:nvPr>
        </p:nvSpPr>
        <p:spPr/>
        <p:txBody>
          <a:bodyPr/>
          <a:lstStyle>
            <a:lvl1pPr>
              <a:defRPr/>
            </a:lvl1pPr>
          </a:lstStyle>
          <a:p>
            <a:r>
              <a:rPr lang="de-DE"/>
              <a:t>© RA Michael Hoffmann</a:t>
            </a:r>
          </a:p>
        </p:txBody>
      </p:sp>
      <p:sp>
        <p:nvSpPr>
          <p:cNvPr id="4" name="Foliennummernplatzhalter 3"/>
          <p:cNvSpPr>
            <a:spLocks noGrp="1"/>
          </p:cNvSpPr>
          <p:nvPr>
            <p:ph type="sldNum" sz="quarter" idx="12"/>
          </p:nvPr>
        </p:nvSpPr>
        <p:spPr/>
        <p:txBody>
          <a:bodyPr/>
          <a:lstStyle>
            <a:lvl1pPr>
              <a:defRPr/>
            </a:lvl1pPr>
          </a:lstStyle>
          <a:p>
            <a:fld id="{A06F2BFF-53F2-46C0-9440-E2CDA5EFE840}" type="slidenum">
              <a:rPr lang="de-DE"/>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fld id="{C57AA865-2204-4CF4-850C-6FD1FEB61C38}" type="datetime1">
              <a:rPr lang="de-DE"/>
              <a:pPr/>
              <a:t>21.04.2010</a:t>
            </a:fld>
            <a:endParaRPr lang="de-DE"/>
          </a:p>
        </p:txBody>
      </p:sp>
      <p:sp>
        <p:nvSpPr>
          <p:cNvPr id="6" name="Fußzeilenplatzhalter 5"/>
          <p:cNvSpPr>
            <a:spLocks noGrp="1"/>
          </p:cNvSpPr>
          <p:nvPr>
            <p:ph type="ftr" sz="quarter" idx="11"/>
          </p:nvPr>
        </p:nvSpPr>
        <p:spPr/>
        <p:txBody>
          <a:bodyPr/>
          <a:lstStyle>
            <a:lvl1pPr>
              <a:defRPr/>
            </a:lvl1pPr>
          </a:lstStyle>
          <a:p>
            <a:r>
              <a:rPr lang="de-DE"/>
              <a:t>© RA Michael Hoffmann</a:t>
            </a:r>
          </a:p>
        </p:txBody>
      </p:sp>
      <p:sp>
        <p:nvSpPr>
          <p:cNvPr id="7" name="Foliennummernplatzhalter 6"/>
          <p:cNvSpPr>
            <a:spLocks noGrp="1"/>
          </p:cNvSpPr>
          <p:nvPr>
            <p:ph type="sldNum" sz="quarter" idx="12"/>
          </p:nvPr>
        </p:nvSpPr>
        <p:spPr/>
        <p:txBody>
          <a:bodyPr/>
          <a:lstStyle>
            <a:lvl1pPr>
              <a:defRPr/>
            </a:lvl1pPr>
          </a:lstStyle>
          <a:p>
            <a:fld id="{83C57B97-DFB1-40CD-A064-BF9BC6031F16}" type="slidenum">
              <a:rPr lang="de-DE"/>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fld id="{55189EEE-7B85-49FA-8628-B9A1427EEB73}" type="datetime1">
              <a:rPr lang="de-DE"/>
              <a:pPr/>
              <a:t>21.04.2010</a:t>
            </a:fld>
            <a:endParaRPr lang="de-DE"/>
          </a:p>
        </p:txBody>
      </p:sp>
      <p:sp>
        <p:nvSpPr>
          <p:cNvPr id="6" name="Fußzeilenplatzhalter 5"/>
          <p:cNvSpPr>
            <a:spLocks noGrp="1"/>
          </p:cNvSpPr>
          <p:nvPr>
            <p:ph type="ftr" sz="quarter" idx="11"/>
          </p:nvPr>
        </p:nvSpPr>
        <p:spPr/>
        <p:txBody>
          <a:bodyPr/>
          <a:lstStyle>
            <a:lvl1pPr>
              <a:defRPr/>
            </a:lvl1pPr>
          </a:lstStyle>
          <a:p>
            <a:r>
              <a:rPr lang="de-DE"/>
              <a:t>© RA Michael Hoffmann</a:t>
            </a:r>
          </a:p>
        </p:txBody>
      </p:sp>
      <p:sp>
        <p:nvSpPr>
          <p:cNvPr id="7" name="Foliennummernplatzhalter 6"/>
          <p:cNvSpPr>
            <a:spLocks noGrp="1"/>
          </p:cNvSpPr>
          <p:nvPr>
            <p:ph type="sldNum" sz="quarter" idx="12"/>
          </p:nvPr>
        </p:nvSpPr>
        <p:spPr/>
        <p:txBody>
          <a:bodyPr/>
          <a:lstStyle>
            <a:lvl1pPr>
              <a:defRPr/>
            </a:lvl1pPr>
          </a:lstStyle>
          <a:p>
            <a:fld id="{931F0C42-D8B3-4001-B877-AC9E048E4000}" type="slidenum">
              <a:rPr lang="de-DE"/>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35170" name="Group 2"/>
          <p:cNvGrpSpPr>
            <a:grpSpLocks/>
          </p:cNvGrpSpPr>
          <p:nvPr/>
        </p:nvGrpSpPr>
        <p:grpSpPr bwMode="auto">
          <a:xfrm>
            <a:off x="0" y="0"/>
            <a:ext cx="9144000" cy="6858000"/>
            <a:chOff x="0" y="0"/>
            <a:chExt cx="5760" cy="4320"/>
          </a:xfrm>
        </p:grpSpPr>
        <p:grpSp>
          <p:nvGrpSpPr>
            <p:cNvPr id="135171" name="Group 3"/>
            <p:cNvGrpSpPr>
              <a:grpSpLocks/>
            </p:cNvGrpSpPr>
            <p:nvPr/>
          </p:nvGrpSpPr>
          <p:grpSpPr bwMode="auto">
            <a:xfrm>
              <a:off x="0" y="0"/>
              <a:ext cx="5760" cy="4320"/>
              <a:chOff x="0" y="0"/>
              <a:chExt cx="5760" cy="4320"/>
            </a:xfrm>
          </p:grpSpPr>
          <p:grpSp>
            <p:nvGrpSpPr>
              <p:cNvPr id="135172" name="Group 4"/>
              <p:cNvGrpSpPr>
                <a:grpSpLocks/>
              </p:cNvGrpSpPr>
              <p:nvPr/>
            </p:nvGrpSpPr>
            <p:grpSpPr bwMode="auto">
              <a:xfrm>
                <a:off x="0" y="192"/>
                <a:ext cx="5760" cy="4032"/>
                <a:chOff x="0" y="192"/>
                <a:chExt cx="5760" cy="4032"/>
              </a:xfrm>
            </p:grpSpPr>
            <p:sp>
              <p:nvSpPr>
                <p:cNvPr id="135173" name="Line 5"/>
                <p:cNvSpPr>
                  <a:spLocks noChangeShapeType="1"/>
                </p:cNvSpPr>
                <p:nvPr/>
              </p:nvSpPr>
              <p:spPr bwMode="white">
                <a:xfrm>
                  <a:off x="0" y="19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5174" name="Line 6"/>
                <p:cNvSpPr>
                  <a:spLocks noChangeShapeType="1"/>
                </p:cNvSpPr>
                <p:nvPr/>
              </p:nvSpPr>
              <p:spPr bwMode="white">
                <a:xfrm>
                  <a:off x="0" y="38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5175" name="Line 7"/>
                <p:cNvSpPr>
                  <a:spLocks noChangeShapeType="1"/>
                </p:cNvSpPr>
                <p:nvPr/>
              </p:nvSpPr>
              <p:spPr bwMode="white">
                <a:xfrm>
                  <a:off x="0" y="576"/>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5176" name="Line 8"/>
                <p:cNvSpPr>
                  <a:spLocks noChangeShapeType="1"/>
                </p:cNvSpPr>
                <p:nvPr/>
              </p:nvSpPr>
              <p:spPr bwMode="white">
                <a:xfrm>
                  <a:off x="0" y="768"/>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5177" name="Line 9"/>
                <p:cNvSpPr>
                  <a:spLocks noChangeShapeType="1"/>
                </p:cNvSpPr>
                <p:nvPr/>
              </p:nvSpPr>
              <p:spPr bwMode="white">
                <a:xfrm>
                  <a:off x="0" y="960"/>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5178" name="Line 10"/>
                <p:cNvSpPr>
                  <a:spLocks noChangeShapeType="1"/>
                </p:cNvSpPr>
                <p:nvPr/>
              </p:nvSpPr>
              <p:spPr bwMode="white">
                <a:xfrm>
                  <a:off x="0" y="115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5179" name="Line 11"/>
                <p:cNvSpPr>
                  <a:spLocks noChangeShapeType="1"/>
                </p:cNvSpPr>
                <p:nvPr/>
              </p:nvSpPr>
              <p:spPr bwMode="white">
                <a:xfrm>
                  <a:off x="0" y="134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5180" name="Line 12"/>
                <p:cNvSpPr>
                  <a:spLocks noChangeShapeType="1"/>
                </p:cNvSpPr>
                <p:nvPr/>
              </p:nvSpPr>
              <p:spPr bwMode="white">
                <a:xfrm>
                  <a:off x="0" y="1536"/>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5181" name="Line 13"/>
                <p:cNvSpPr>
                  <a:spLocks noChangeShapeType="1"/>
                </p:cNvSpPr>
                <p:nvPr/>
              </p:nvSpPr>
              <p:spPr bwMode="white">
                <a:xfrm>
                  <a:off x="0" y="1728"/>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5182" name="Line 14"/>
                <p:cNvSpPr>
                  <a:spLocks noChangeShapeType="1"/>
                </p:cNvSpPr>
                <p:nvPr/>
              </p:nvSpPr>
              <p:spPr bwMode="white">
                <a:xfrm>
                  <a:off x="0" y="1920"/>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5183" name="Line 15"/>
                <p:cNvSpPr>
                  <a:spLocks noChangeShapeType="1"/>
                </p:cNvSpPr>
                <p:nvPr/>
              </p:nvSpPr>
              <p:spPr bwMode="white">
                <a:xfrm>
                  <a:off x="0" y="211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5184" name="Line 16"/>
                <p:cNvSpPr>
                  <a:spLocks noChangeShapeType="1"/>
                </p:cNvSpPr>
                <p:nvPr/>
              </p:nvSpPr>
              <p:spPr bwMode="white">
                <a:xfrm>
                  <a:off x="0" y="230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5185" name="Line 17"/>
                <p:cNvSpPr>
                  <a:spLocks noChangeShapeType="1"/>
                </p:cNvSpPr>
                <p:nvPr/>
              </p:nvSpPr>
              <p:spPr bwMode="white">
                <a:xfrm>
                  <a:off x="0" y="2496"/>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5186" name="Line 18"/>
                <p:cNvSpPr>
                  <a:spLocks noChangeShapeType="1"/>
                </p:cNvSpPr>
                <p:nvPr/>
              </p:nvSpPr>
              <p:spPr bwMode="white">
                <a:xfrm>
                  <a:off x="0" y="2688"/>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5187" name="Line 19"/>
                <p:cNvSpPr>
                  <a:spLocks noChangeShapeType="1"/>
                </p:cNvSpPr>
                <p:nvPr/>
              </p:nvSpPr>
              <p:spPr bwMode="white">
                <a:xfrm>
                  <a:off x="0" y="2880"/>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5188" name="Line 20"/>
                <p:cNvSpPr>
                  <a:spLocks noChangeShapeType="1"/>
                </p:cNvSpPr>
                <p:nvPr/>
              </p:nvSpPr>
              <p:spPr bwMode="white">
                <a:xfrm>
                  <a:off x="0" y="307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5189" name="Line 21"/>
                <p:cNvSpPr>
                  <a:spLocks noChangeShapeType="1"/>
                </p:cNvSpPr>
                <p:nvPr/>
              </p:nvSpPr>
              <p:spPr bwMode="white">
                <a:xfrm>
                  <a:off x="0" y="326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5190" name="Line 22"/>
                <p:cNvSpPr>
                  <a:spLocks noChangeShapeType="1"/>
                </p:cNvSpPr>
                <p:nvPr/>
              </p:nvSpPr>
              <p:spPr bwMode="white">
                <a:xfrm>
                  <a:off x="0" y="3456"/>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5191" name="Line 23"/>
                <p:cNvSpPr>
                  <a:spLocks noChangeShapeType="1"/>
                </p:cNvSpPr>
                <p:nvPr/>
              </p:nvSpPr>
              <p:spPr bwMode="white">
                <a:xfrm>
                  <a:off x="0" y="3648"/>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5192" name="Line 24"/>
                <p:cNvSpPr>
                  <a:spLocks noChangeShapeType="1"/>
                </p:cNvSpPr>
                <p:nvPr/>
              </p:nvSpPr>
              <p:spPr bwMode="white">
                <a:xfrm>
                  <a:off x="0" y="3840"/>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5193" name="Line 25"/>
                <p:cNvSpPr>
                  <a:spLocks noChangeShapeType="1"/>
                </p:cNvSpPr>
                <p:nvPr/>
              </p:nvSpPr>
              <p:spPr bwMode="white">
                <a:xfrm>
                  <a:off x="0" y="403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5194" name="Line 26"/>
                <p:cNvSpPr>
                  <a:spLocks noChangeShapeType="1"/>
                </p:cNvSpPr>
                <p:nvPr/>
              </p:nvSpPr>
              <p:spPr bwMode="white">
                <a:xfrm>
                  <a:off x="0" y="422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grpSp>
          <p:grpSp>
            <p:nvGrpSpPr>
              <p:cNvPr id="135195" name="Group 27"/>
              <p:cNvGrpSpPr>
                <a:grpSpLocks/>
              </p:cNvGrpSpPr>
              <p:nvPr/>
            </p:nvGrpSpPr>
            <p:grpSpPr bwMode="auto">
              <a:xfrm>
                <a:off x="192" y="0"/>
                <a:ext cx="5376" cy="4320"/>
                <a:chOff x="192" y="0"/>
                <a:chExt cx="5376" cy="4320"/>
              </a:xfrm>
            </p:grpSpPr>
            <p:sp>
              <p:nvSpPr>
                <p:cNvPr id="135196" name="Line 28"/>
                <p:cNvSpPr>
                  <a:spLocks noChangeShapeType="1"/>
                </p:cNvSpPr>
                <p:nvPr/>
              </p:nvSpPr>
              <p:spPr bwMode="white">
                <a:xfrm>
                  <a:off x="19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5197" name="Line 29"/>
                <p:cNvSpPr>
                  <a:spLocks noChangeShapeType="1"/>
                </p:cNvSpPr>
                <p:nvPr/>
              </p:nvSpPr>
              <p:spPr bwMode="white">
                <a:xfrm>
                  <a:off x="38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5198" name="Line 30"/>
                <p:cNvSpPr>
                  <a:spLocks noChangeShapeType="1"/>
                </p:cNvSpPr>
                <p:nvPr/>
              </p:nvSpPr>
              <p:spPr bwMode="white">
                <a:xfrm>
                  <a:off x="57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5199" name="Line 31"/>
                <p:cNvSpPr>
                  <a:spLocks noChangeShapeType="1"/>
                </p:cNvSpPr>
                <p:nvPr/>
              </p:nvSpPr>
              <p:spPr bwMode="white">
                <a:xfrm>
                  <a:off x="76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5200" name="Line 32"/>
                <p:cNvSpPr>
                  <a:spLocks noChangeShapeType="1"/>
                </p:cNvSpPr>
                <p:nvPr/>
              </p:nvSpPr>
              <p:spPr bwMode="white">
                <a:xfrm>
                  <a:off x="96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5201" name="Line 33"/>
                <p:cNvSpPr>
                  <a:spLocks noChangeShapeType="1"/>
                </p:cNvSpPr>
                <p:nvPr/>
              </p:nvSpPr>
              <p:spPr bwMode="white">
                <a:xfrm>
                  <a:off x="115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5202" name="Line 34"/>
                <p:cNvSpPr>
                  <a:spLocks noChangeShapeType="1"/>
                </p:cNvSpPr>
                <p:nvPr/>
              </p:nvSpPr>
              <p:spPr bwMode="white">
                <a:xfrm>
                  <a:off x="134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5203" name="Line 35"/>
                <p:cNvSpPr>
                  <a:spLocks noChangeShapeType="1"/>
                </p:cNvSpPr>
                <p:nvPr/>
              </p:nvSpPr>
              <p:spPr bwMode="white">
                <a:xfrm>
                  <a:off x="153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5204" name="Line 36"/>
                <p:cNvSpPr>
                  <a:spLocks noChangeShapeType="1"/>
                </p:cNvSpPr>
                <p:nvPr/>
              </p:nvSpPr>
              <p:spPr bwMode="white">
                <a:xfrm>
                  <a:off x="172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5205" name="Line 37"/>
                <p:cNvSpPr>
                  <a:spLocks noChangeShapeType="1"/>
                </p:cNvSpPr>
                <p:nvPr/>
              </p:nvSpPr>
              <p:spPr bwMode="white">
                <a:xfrm>
                  <a:off x="192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5206" name="Line 38"/>
                <p:cNvSpPr>
                  <a:spLocks noChangeShapeType="1"/>
                </p:cNvSpPr>
                <p:nvPr/>
              </p:nvSpPr>
              <p:spPr bwMode="white">
                <a:xfrm>
                  <a:off x="211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5207" name="Line 39"/>
                <p:cNvSpPr>
                  <a:spLocks noChangeShapeType="1"/>
                </p:cNvSpPr>
                <p:nvPr/>
              </p:nvSpPr>
              <p:spPr bwMode="white">
                <a:xfrm>
                  <a:off x="230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5208" name="Line 40"/>
                <p:cNvSpPr>
                  <a:spLocks noChangeShapeType="1"/>
                </p:cNvSpPr>
                <p:nvPr/>
              </p:nvSpPr>
              <p:spPr bwMode="white">
                <a:xfrm>
                  <a:off x="249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5209" name="Line 41"/>
                <p:cNvSpPr>
                  <a:spLocks noChangeShapeType="1"/>
                </p:cNvSpPr>
                <p:nvPr/>
              </p:nvSpPr>
              <p:spPr bwMode="white">
                <a:xfrm>
                  <a:off x="268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5210" name="Line 42"/>
                <p:cNvSpPr>
                  <a:spLocks noChangeShapeType="1"/>
                </p:cNvSpPr>
                <p:nvPr/>
              </p:nvSpPr>
              <p:spPr bwMode="white">
                <a:xfrm>
                  <a:off x="288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5211" name="Line 43"/>
                <p:cNvSpPr>
                  <a:spLocks noChangeShapeType="1"/>
                </p:cNvSpPr>
                <p:nvPr/>
              </p:nvSpPr>
              <p:spPr bwMode="white">
                <a:xfrm>
                  <a:off x="307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5212" name="Line 44"/>
                <p:cNvSpPr>
                  <a:spLocks noChangeShapeType="1"/>
                </p:cNvSpPr>
                <p:nvPr/>
              </p:nvSpPr>
              <p:spPr bwMode="white">
                <a:xfrm>
                  <a:off x="326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5213" name="Line 45"/>
                <p:cNvSpPr>
                  <a:spLocks noChangeShapeType="1"/>
                </p:cNvSpPr>
                <p:nvPr/>
              </p:nvSpPr>
              <p:spPr bwMode="white">
                <a:xfrm>
                  <a:off x="345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5214" name="Line 46"/>
                <p:cNvSpPr>
                  <a:spLocks noChangeShapeType="1"/>
                </p:cNvSpPr>
                <p:nvPr/>
              </p:nvSpPr>
              <p:spPr bwMode="white">
                <a:xfrm>
                  <a:off x="364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5215" name="Line 47"/>
                <p:cNvSpPr>
                  <a:spLocks noChangeShapeType="1"/>
                </p:cNvSpPr>
                <p:nvPr/>
              </p:nvSpPr>
              <p:spPr bwMode="white">
                <a:xfrm>
                  <a:off x="384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5216" name="Line 48"/>
                <p:cNvSpPr>
                  <a:spLocks noChangeShapeType="1"/>
                </p:cNvSpPr>
                <p:nvPr/>
              </p:nvSpPr>
              <p:spPr bwMode="white">
                <a:xfrm>
                  <a:off x="403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5217" name="Line 49"/>
                <p:cNvSpPr>
                  <a:spLocks noChangeShapeType="1"/>
                </p:cNvSpPr>
                <p:nvPr/>
              </p:nvSpPr>
              <p:spPr bwMode="white">
                <a:xfrm>
                  <a:off x="422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5218" name="Line 50"/>
                <p:cNvSpPr>
                  <a:spLocks noChangeShapeType="1"/>
                </p:cNvSpPr>
                <p:nvPr/>
              </p:nvSpPr>
              <p:spPr bwMode="white">
                <a:xfrm>
                  <a:off x="441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5219" name="Line 51"/>
                <p:cNvSpPr>
                  <a:spLocks noChangeShapeType="1"/>
                </p:cNvSpPr>
                <p:nvPr/>
              </p:nvSpPr>
              <p:spPr bwMode="white">
                <a:xfrm>
                  <a:off x="460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5220" name="Line 52"/>
                <p:cNvSpPr>
                  <a:spLocks noChangeShapeType="1"/>
                </p:cNvSpPr>
                <p:nvPr/>
              </p:nvSpPr>
              <p:spPr bwMode="white">
                <a:xfrm>
                  <a:off x="480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5221" name="Line 53"/>
                <p:cNvSpPr>
                  <a:spLocks noChangeShapeType="1"/>
                </p:cNvSpPr>
                <p:nvPr/>
              </p:nvSpPr>
              <p:spPr bwMode="white">
                <a:xfrm>
                  <a:off x="499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5222" name="Line 54"/>
                <p:cNvSpPr>
                  <a:spLocks noChangeShapeType="1"/>
                </p:cNvSpPr>
                <p:nvPr/>
              </p:nvSpPr>
              <p:spPr bwMode="white">
                <a:xfrm>
                  <a:off x="518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5223" name="Line 55"/>
                <p:cNvSpPr>
                  <a:spLocks noChangeShapeType="1"/>
                </p:cNvSpPr>
                <p:nvPr/>
              </p:nvSpPr>
              <p:spPr bwMode="white">
                <a:xfrm>
                  <a:off x="537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sp>
              <p:nvSpPr>
                <p:cNvPr id="135224" name="Line 56"/>
                <p:cNvSpPr>
                  <a:spLocks noChangeShapeType="1"/>
                </p:cNvSpPr>
                <p:nvPr/>
              </p:nvSpPr>
              <p:spPr bwMode="white">
                <a:xfrm>
                  <a:off x="556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de-DE"/>
                </a:p>
              </p:txBody>
            </p:sp>
          </p:grpSp>
        </p:grpSp>
        <p:sp>
          <p:nvSpPr>
            <p:cNvPr id="135225" name="Rectangle 57" descr="60%"/>
            <p:cNvSpPr>
              <a:spLocks noChangeArrowheads="1"/>
            </p:cNvSpPr>
            <p:nvPr/>
          </p:nvSpPr>
          <p:spPr bwMode="ltGray">
            <a:xfrm>
              <a:off x="2112" y="0"/>
              <a:ext cx="3648" cy="96"/>
            </a:xfrm>
            <a:prstGeom prst="rect">
              <a:avLst/>
            </a:prstGeom>
            <a:pattFill prst="pct60">
              <a:fgClr>
                <a:schemeClr val="folHlink"/>
              </a:fgClr>
              <a:bgClr>
                <a:schemeClr val="bg1"/>
              </a:bgClr>
            </a:pattFill>
            <a:ln w="9525">
              <a:noFill/>
              <a:miter lim="800000"/>
              <a:headEnd/>
              <a:tailEnd/>
            </a:ln>
            <a:effectLst/>
          </p:spPr>
          <p:txBody>
            <a:bodyPr wrap="none" anchor="ctr"/>
            <a:lstStyle/>
            <a:p>
              <a:endParaRPr lang="de-DE"/>
            </a:p>
          </p:txBody>
        </p:sp>
        <p:sp>
          <p:nvSpPr>
            <p:cNvPr id="135226" name="Line 58"/>
            <p:cNvSpPr>
              <a:spLocks noChangeShapeType="1"/>
            </p:cNvSpPr>
            <p:nvPr/>
          </p:nvSpPr>
          <p:spPr bwMode="ltGray">
            <a:xfrm>
              <a:off x="5568" y="0"/>
              <a:ext cx="0" cy="1488"/>
            </a:xfrm>
            <a:prstGeom prst="line">
              <a:avLst/>
            </a:prstGeom>
            <a:noFill/>
            <a:ln w="9525">
              <a:solidFill>
                <a:schemeClr val="hlink"/>
              </a:solidFill>
              <a:round/>
              <a:headEnd/>
              <a:tailEnd/>
            </a:ln>
            <a:effectLst/>
          </p:spPr>
          <p:txBody>
            <a:bodyPr wrap="none" anchor="ctr"/>
            <a:lstStyle/>
            <a:p>
              <a:endParaRPr lang="de-DE"/>
            </a:p>
          </p:txBody>
        </p:sp>
        <p:grpSp>
          <p:nvGrpSpPr>
            <p:cNvPr id="135227" name="Group 59"/>
            <p:cNvGrpSpPr>
              <a:grpSpLocks/>
            </p:cNvGrpSpPr>
            <p:nvPr/>
          </p:nvGrpSpPr>
          <p:grpSpPr bwMode="auto">
            <a:xfrm>
              <a:off x="261" y="892"/>
              <a:ext cx="1124" cy="1464"/>
              <a:chOff x="96" y="916"/>
              <a:chExt cx="2208" cy="2876"/>
            </a:xfrm>
          </p:grpSpPr>
          <p:sp>
            <p:nvSpPr>
              <p:cNvPr id="135228" name="Line 60"/>
              <p:cNvSpPr>
                <a:spLocks noChangeShapeType="1"/>
              </p:cNvSpPr>
              <p:nvPr/>
            </p:nvSpPr>
            <p:spPr bwMode="ltGray">
              <a:xfrm flipH="1">
                <a:off x="96" y="1037"/>
                <a:ext cx="2208" cy="0"/>
              </a:xfrm>
              <a:prstGeom prst="line">
                <a:avLst/>
              </a:prstGeom>
              <a:noFill/>
              <a:ln w="9525">
                <a:solidFill>
                  <a:schemeClr val="hlink"/>
                </a:solidFill>
                <a:round/>
                <a:headEnd/>
                <a:tailEnd/>
              </a:ln>
              <a:effectLst/>
            </p:spPr>
            <p:txBody>
              <a:bodyPr wrap="none" anchor="ctr"/>
              <a:lstStyle/>
              <a:p>
                <a:endParaRPr lang="de-DE"/>
              </a:p>
            </p:txBody>
          </p:sp>
          <p:sp>
            <p:nvSpPr>
              <p:cNvPr id="135229" name="Line 61"/>
              <p:cNvSpPr>
                <a:spLocks noChangeShapeType="1"/>
              </p:cNvSpPr>
              <p:nvPr/>
            </p:nvSpPr>
            <p:spPr bwMode="ltGray">
              <a:xfrm>
                <a:off x="336" y="920"/>
                <a:ext cx="0" cy="2872"/>
              </a:xfrm>
              <a:prstGeom prst="line">
                <a:avLst/>
              </a:prstGeom>
              <a:noFill/>
              <a:ln w="9525">
                <a:solidFill>
                  <a:schemeClr val="hlink"/>
                </a:solidFill>
                <a:round/>
                <a:headEnd/>
                <a:tailEnd/>
              </a:ln>
              <a:effectLst/>
            </p:spPr>
            <p:txBody>
              <a:bodyPr wrap="none" anchor="ctr"/>
              <a:lstStyle/>
              <a:p>
                <a:endParaRPr lang="de-DE"/>
              </a:p>
            </p:txBody>
          </p:sp>
          <p:sp>
            <p:nvSpPr>
              <p:cNvPr id="135230" name="Arc 62"/>
              <p:cNvSpPr>
                <a:spLocks/>
              </p:cNvSpPr>
              <p:nvPr/>
            </p:nvSpPr>
            <p:spPr bwMode="ltGray">
              <a:xfrm flipH="1">
                <a:off x="217" y="916"/>
                <a:ext cx="239" cy="239"/>
              </a:xfrm>
              <a:custGeom>
                <a:avLst/>
                <a:gdLst>
                  <a:gd name="G0" fmla="+- 21595 0 0"/>
                  <a:gd name="G1" fmla="+- 21600 0 0"/>
                  <a:gd name="G2" fmla="+- 21600 0 0"/>
                  <a:gd name="T0" fmla="*/ 21114 w 43195"/>
                  <a:gd name="T1" fmla="*/ 5 h 43200"/>
                  <a:gd name="T2" fmla="*/ 0 w 43195"/>
                  <a:gd name="T3" fmla="*/ 22056 h 43200"/>
                  <a:gd name="T4" fmla="*/ 21595 w 43195"/>
                  <a:gd name="T5" fmla="*/ 21600 h 43200"/>
                </a:gdLst>
                <a:ahLst/>
                <a:cxnLst>
                  <a:cxn ang="0">
                    <a:pos x="T0" y="T1"/>
                  </a:cxn>
                  <a:cxn ang="0">
                    <a:pos x="T2" y="T3"/>
                  </a:cxn>
                  <a:cxn ang="0">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close/>
                  </a:path>
                </a:pathLst>
              </a:custGeom>
              <a:noFill/>
              <a:ln w="9525">
                <a:solidFill>
                  <a:schemeClr val="hlink"/>
                </a:solidFill>
                <a:round/>
                <a:headEnd/>
                <a:tailEnd/>
              </a:ln>
              <a:effectLst/>
            </p:spPr>
            <p:txBody>
              <a:bodyPr wrap="none" anchor="ctr"/>
              <a:lstStyle/>
              <a:p>
                <a:endParaRPr lang="de-DE"/>
              </a:p>
            </p:txBody>
          </p:sp>
        </p:grpSp>
      </p:grpSp>
      <p:sp>
        <p:nvSpPr>
          <p:cNvPr id="135231" name="Rectangle 63"/>
          <p:cNvSpPr>
            <a:spLocks noGrp="1" noChangeArrowheads="1"/>
          </p:cNvSpPr>
          <p:nvPr>
            <p:ph type="title"/>
          </p:nvPr>
        </p:nvSpPr>
        <p:spPr bwMode="auto">
          <a:xfrm>
            <a:off x="609600" y="304800"/>
            <a:ext cx="7772400" cy="69530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de-DE" dirty="0" smtClean="0"/>
              <a:t>Klicken Sie, um das Titelformat zu bearbeiten</a:t>
            </a:r>
          </a:p>
        </p:txBody>
      </p:sp>
      <p:sp>
        <p:nvSpPr>
          <p:cNvPr id="135232" name="Rectangle 64" descr="Rectangle: Click to edit Master text styles&#10;Second level&#10;Third level&#10;Fourth level&#10;Fifth level"/>
          <p:cNvSpPr>
            <a:spLocks noGrp="1" noChangeArrowheads="1"/>
          </p:cNvSpPr>
          <p:nvPr>
            <p:ph type="body" idx="1"/>
          </p:nvPr>
        </p:nvSpPr>
        <p:spPr bwMode="auto">
          <a:xfrm>
            <a:off x="571472" y="1500174"/>
            <a:ext cx="8215370" cy="478634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dirty="0" smtClean="0"/>
              <a:t>Klicken Sie, um die Formate des Vorlagentextes zu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p>
        </p:txBody>
      </p:sp>
      <p:sp>
        <p:nvSpPr>
          <p:cNvPr id="135233" name="Rectangle 65"/>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fld id="{3880490A-DF1A-4FA4-89A3-20BCDF1B742E}" type="datetime1">
              <a:rPr lang="de-DE"/>
              <a:pPr/>
              <a:t>21.04.2010</a:t>
            </a:fld>
            <a:endParaRPr lang="de-DE"/>
          </a:p>
        </p:txBody>
      </p:sp>
      <p:sp>
        <p:nvSpPr>
          <p:cNvPr id="135234" name="Rectangle 6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r>
              <a:rPr lang="de-DE"/>
              <a:t>© RA Michael Hoffmann</a:t>
            </a:r>
          </a:p>
        </p:txBody>
      </p:sp>
      <p:sp>
        <p:nvSpPr>
          <p:cNvPr id="135235" name="Rectangle 67"/>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fld id="{3B4EFAFE-4AC4-4A72-8AA9-9CFEFBA1AD4A}" type="slidenum">
              <a:rPr lang="de-DE"/>
              <a:pPr/>
              <a:t>‹Nr.›</a:t>
            </a:fld>
            <a:endParaRPr lang="de-DE"/>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iming>
    <p:tnLst>
      <p:par>
        <p:cTn id="1" dur="indefinite" restart="never" nodeType="tmRoot"/>
      </p:par>
    </p:tnLst>
  </p:timing>
  <p:hf hdr="0"/>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ahoma" pitchFamily="34" charset="0"/>
        </a:defRPr>
      </a:lvl2pPr>
      <a:lvl3pPr algn="l" rtl="0" fontAlgn="base">
        <a:spcBef>
          <a:spcPct val="0"/>
        </a:spcBef>
        <a:spcAft>
          <a:spcPct val="0"/>
        </a:spcAft>
        <a:defRPr sz="4400">
          <a:solidFill>
            <a:schemeClr val="tx2"/>
          </a:solidFill>
          <a:latin typeface="Tahoma" pitchFamily="34" charset="0"/>
        </a:defRPr>
      </a:lvl3pPr>
      <a:lvl4pPr algn="l" rtl="0" fontAlgn="base">
        <a:spcBef>
          <a:spcPct val="0"/>
        </a:spcBef>
        <a:spcAft>
          <a:spcPct val="0"/>
        </a:spcAft>
        <a:defRPr sz="4400">
          <a:solidFill>
            <a:schemeClr val="tx2"/>
          </a:solidFill>
          <a:latin typeface="Tahoma" pitchFamily="34" charset="0"/>
        </a:defRPr>
      </a:lvl4pPr>
      <a:lvl5pPr algn="l" rtl="0" fontAlgn="base">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fontAlgn="base">
        <a:spcBef>
          <a:spcPct val="20000"/>
        </a:spcBef>
        <a:spcAft>
          <a:spcPct val="0"/>
        </a:spcAft>
        <a:buClr>
          <a:schemeClr val="hlink"/>
        </a:buClr>
        <a:buSzPct val="110000"/>
        <a:buFont typeface="Wingdings" pitchFamily="2" charset="2"/>
        <a:buBlip>
          <a:blip r:embed="rId13"/>
        </a:buBlip>
        <a:defRPr sz="3200">
          <a:solidFill>
            <a:schemeClr val="tx1"/>
          </a:solidFill>
          <a:latin typeface="+mn-lt"/>
          <a:ea typeface="+mn-ea"/>
          <a:cs typeface="+mn-cs"/>
        </a:defRPr>
      </a:lvl1pPr>
      <a:lvl2pPr marL="742950" indent="-285750" algn="l" rtl="0" fontAlgn="base">
        <a:spcBef>
          <a:spcPct val="20000"/>
        </a:spcBef>
        <a:spcAft>
          <a:spcPct val="0"/>
        </a:spcAft>
        <a:buClr>
          <a:schemeClr val="tx1"/>
        </a:buClr>
        <a:buSzPct val="60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Clr>
          <a:schemeClr val="hlink"/>
        </a:buClr>
        <a:buSzPct val="95000"/>
        <a:buFont typeface="Wingdings" pitchFamily="2" charset="2"/>
        <a:buChar char="w"/>
        <a:defRPr sz="2400">
          <a:solidFill>
            <a:schemeClr val="tx1"/>
          </a:solidFill>
          <a:latin typeface="+mn-lt"/>
        </a:defRPr>
      </a:lvl3pPr>
      <a:lvl4pPr marL="1600200" indent="-228600" algn="l" rtl="0" fontAlgn="base">
        <a:spcBef>
          <a:spcPct val="20000"/>
        </a:spcBef>
        <a:spcAft>
          <a:spcPct val="0"/>
        </a:spcAft>
        <a:buClr>
          <a:schemeClr val="tx1"/>
        </a:buClr>
        <a:buSzPct val="65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2"/>
          <p:cNvSpPr>
            <a:spLocks noGrp="1" noChangeArrowheads="1"/>
          </p:cNvSpPr>
          <p:nvPr>
            <p:ph type="ctrTitle"/>
          </p:nvPr>
        </p:nvSpPr>
        <p:spPr/>
        <p:txBody>
          <a:bodyPr/>
          <a:lstStyle/>
          <a:p>
            <a:r>
              <a:rPr lang="de-DE" dirty="0">
                <a:solidFill>
                  <a:srgbClr val="000000"/>
                </a:solidFill>
              </a:rPr>
              <a:t>Wettbewerbs- &amp; Kartellrecht </a:t>
            </a:r>
          </a:p>
        </p:txBody>
      </p:sp>
      <p:sp>
        <p:nvSpPr>
          <p:cNvPr id="55299" name="Rectangle 3" descr="Rectangle: Click to edit Master text styles&#10;Second level&#10;Third level&#10;Fourth level&#10;Fifth level"/>
          <p:cNvSpPr>
            <a:spLocks noGrp="1" noChangeArrowheads="1"/>
          </p:cNvSpPr>
          <p:nvPr>
            <p:ph type="subTitle" idx="1"/>
          </p:nvPr>
        </p:nvSpPr>
        <p:spPr/>
        <p:txBody>
          <a:bodyPr/>
          <a:lstStyle/>
          <a:p>
            <a:pPr>
              <a:buSzTx/>
            </a:pPr>
            <a:r>
              <a:rPr lang="de-DE" smtClean="0">
                <a:solidFill>
                  <a:srgbClr val="000000"/>
                </a:solidFill>
              </a:rPr>
              <a:t>Teil E </a:t>
            </a:r>
            <a:r>
              <a:rPr lang="de-DE" dirty="0">
                <a:solidFill>
                  <a:srgbClr val="000000"/>
                </a:solidFill>
              </a:rPr>
              <a:t/>
            </a:r>
            <a:br>
              <a:rPr lang="de-DE" dirty="0">
                <a:solidFill>
                  <a:srgbClr val="000000"/>
                </a:solidFill>
              </a:rPr>
            </a:br>
            <a:r>
              <a:rPr lang="de-DE" dirty="0" smtClean="0">
                <a:solidFill>
                  <a:srgbClr val="000000"/>
                </a:solidFill>
              </a:rPr>
              <a:t>(</a:t>
            </a:r>
            <a:r>
              <a:rPr lang="de-DE" sz="2400" dirty="0" smtClean="0">
                <a:solidFill>
                  <a:srgbClr val="000000"/>
                </a:solidFill>
              </a:rPr>
              <a:t>Werbung II) </a:t>
            </a:r>
            <a:r>
              <a:rPr lang="de-DE" sz="2400" dirty="0">
                <a:solidFill>
                  <a:srgbClr val="000000"/>
                </a:solidFill>
              </a:rPr>
              <a:t>§ </a:t>
            </a:r>
            <a:r>
              <a:rPr lang="de-DE" sz="2400" dirty="0" smtClean="0">
                <a:solidFill>
                  <a:srgbClr val="000000"/>
                </a:solidFill>
              </a:rPr>
              <a:t>5 + 5a </a:t>
            </a:r>
            <a:r>
              <a:rPr lang="de-DE" sz="2400" dirty="0">
                <a:solidFill>
                  <a:srgbClr val="000000"/>
                </a:solidFill>
              </a:rPr>
              <a:t>UWG</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animEffect transition="in" filter="dissolve">
                                      <p:cBhvr>
                                        <p:cTn id="7" dur="500"/>
                                        <p:tgtEl>
                                          <p:spTgt spid="552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autoUpdateAnimBg="0" advAuto="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7A6F6040-29F0-4264-920A-80E9B47BCADF}" type="datetime1">
              <a:rPr lang="de-DE"/>
              <a:pPr/>
              <a:t>21.04.2010</a:t>
            </a:fld>
            <a:endParaRPr lang="de-DE"/>
          </a:p>
        </p:txBody>
      </p:sp>
      <p:sp>
        <p:nvSpPr>
          <p:cNvPr id="5" name="Fußzeilenplatzhalter 4"/>
          <p:cNvSpPr>
            <a:spLocks noGrp="1"/>
          </p:cNvSpPr>
          <p:nvPr>
            <p:ph type="ftr" sz="quarter" idx="11"/>
          </p:nvPr>
        </p:nvSpPr>
        <p:spPr/>
        <p:txBody>
          <a:bodyPr/>
          <a:lstStyle/>
          <a:p>
            <a:r>
              <a:rPr lang="de-DE"/>
              <a:t>© RA Michael Hoffmann</a:t>
            </a:r>
          </a:p>
        </p:txBody>
      </p:sp>
      <p:sp>
        <p:nvSpPr>
          <p:cNvPr id="6" name="Foliennummernplatzhalter 5"/>
          <p:cNvSpPr>
            <a:spLocks noGrp="1"/>
          </p:cNvSpPr>
          <p:nvPr>
            <p:ph type="sldNum" sz="quarter" idx="12"/>
          </p:nvPr>
        </p:nvSpPr>
        <p:spPr/>
        <p:txBody>
          <a:bodyPr/>
          <a:lstStyle/>
          <a:p>
            <a:fld id="{D4C00263-096D-4DA1-AE8A-C1E4EB07ED43}" type="slidenum">
              <a:rPr lang="de-DE"/>
              <a:pPr/>
              <a:t>10</a:t>
            </a:fld>
            <a:endParaRPr lang="de-DE"/>
          </a:p>
        </p:txBody>
      </p:sp>
      <p:sp>
        <p:nvSpPr>
          <p:cNvPr id="152578" name="Rectangle 2"/>
          <p:cNvSpPr>
            <a:spLocks noGrp="1" noChangeArrowheads="1"/>
          </p:cNvSpPr>
          <p:nvPr>
            <p:ph type="title"/>
          </p:nvPr>
        </p:nvSpPr>
        <p:spPr/>
        <p:txBody>
          <a:bodyPr/>
          <a:lstStyle/>
          <a:p>
            <a:pPr algn="ctr"/>
            <a:r>
              <a:rPr lang="de-DE" sz="2800" b="1" dirty="0">
                <a:solidFill>
                  <a:srgbClr val="000000"/>
                </a:solidFill>
              </a:rPr>
              <a:t>Der Tatbestand des § 5 </a:t>
            </a:r>
            <a:r>
              <a:rPr lang="de-DE" sz="2800" b="1" dirty="0" smtClean="0">
                <a:solidFill>
                  <a:srgbClr val="000000"/>
                </a:solidFill>
              </a:rPr>
              <a:t>I </a:t>
            </a:r>
            <a:r>
              <a:rPr lang="de-DE" sz="2800" b="1" dirty="0">
                <a:solidFill>
                  <a:srgbClr val="000000"/>
                </a:solidFill>
              </a:rPr>
              <a:t>UWG</a:t>
            </a:r>
          </a:p>
        </p:txBody>
      </p:sp>
      <p:sp>
        <p:nvSpPr>
          <p:cNvPr id="152579" name="Rectangle 3" descr="Rectangle: Click to edit Master text styles&#10;Second level&#10;Third level&#10;Fourth level&#10;Fifth level"/>
          <p:cNvSpPr>
            <a:spLocks noGrp="1" noChangeArrowheads="1"/>
          </p:cNvSpPr>
          <p:nvPr>
            <p:ph type="body" idx="1"/>
          </p:nvPr>
        </p:nvSpPr>
        <p:spPr/>
        <p:txBody>
          <a:bodyPr/>
          <a:lstStyle/>
          <a:p>
            <a:pPr marL="660400" indent="-660400" algn="just">
              <a:buSzTx/>
              <a:buFont typeface="Wingdings" pitchFamily="2" charset="2"/>
              <a:buAutoNum type="alphaLcParenR" startAt="8"/>
            </a:pPr>
            <a:r>
              <a:rPr lang="de-DE" sz="1800">
                <a:solidFill>
                  <a:srgbClr val="000000"/>
                </a:solidFill>
              </a:rPr>
              <a:t> Einholung eines Meinungsfragegutachtens</a:t>
            </a:r>
          </a:p>
          <a:p>
            <a:pPr marL="1035050" lvl="1" indent="-577850" algn="just">
              <a:buSzTx/>
              <a:buFont typeface="Wingdings" pitchFamily="2" charset="2"/>
              <a:buNone/>
            </a:pPr>
            <a:r>
              <a:rPr lang="de-DE" sz="1600">
                <a:solidFill>
                  <a:srgbClr val="000000"/>
                </a:solidFill>
              </a:rPr>
              <a:t>	Kommt dann in Betracht, wenn das Gericht die notwendige Sachkunde, wird ein Meinungsumfragegutachten eingeholt (Beweisantritte i.d.ZPO)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499"/>
                                          </p:stCondLst>
                                        </p:cTn>
                                        <p:tgtEl>
                                          <p:spTgt spid="152578"/>
                                        </p:tgtEl>
                                        <p:attrNameLst>
                                          <p:attrName>style.visibility</p:attrName>
                                        </p:attrNameLst>
                                      </p:cBhvr>
                                      <p:to>
                                        <p:strVal val="visible"/>
                                      </p:to>
                                    </p:set>
                                    <p:anim to="" calcmode="lin" valueType="num">
                                      <p:cBhvr>
                                        <p:cTn id="7" dur="1" fill="hold"/>
                                        <p:tgtEl>
                                          <p:spTgt spid="152578"/>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52579">
                                            <p:txEl>
                                              <p:pRg st="0" end="0"/>
                                            </p:txEl>
                                          </p:spTgt>
                                        </p:tgtEl>
                                        <p:attrNameLst>
                                          <p:attrName>style.visibility</p:attrName>
                                        </p:attrNameLst>
                                      </p:cBhvr>
                                      <p:to>
                                        <p:strVal val="visible"/>
                                      </p:to>
                                    </p:set>
                                    <p:animEffect transition="in" filter="dissolve">
                                      <p:cBhvr>
                                        <p:cTn id="12" dur="500"/>
                                        <p:tgtEl>
                                          <p:spTgt spid="15257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52579">
                                            <p:txEl>
                                              <p:pRg st="1" end="1"/>
                                            </p:txEl>
                                          </p:spTgt>
                                        </p:tgtEl>
                                        <p:attrNameLst>
                                          <p:attrName>style.visibility</p:attrName>
                                        </p:attrNameLst>
                                      </p:cBhvr>
                                      <p:to>
                                        <p:strVal val="visible"/>
                                      </p:to>
                                    </p:set>
                                    <p:animEffect transition="in" filter="dissolve">
                                      <p:cBhvr>
                                        <p:cTn id="17" dur="500"/>
                                        <p:tgtEl>
                                          <p:spTgt spid="15257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78" grpId="0" autoUpdateAnimBg="0"/>
      <p:bldP spid="152579" grpId="0" build="p" bldLvl="5"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000" b="1" dirty="0" smtClean="0">
                <a:solidFill>
                  <a:srgbClr val="000000"/>
                </a:solidFill>
              </a:rPr>
              <a:t>Der Tatbestand des § 5 I UWG</a:t>
            </a:r>
            <a:endParaRPr lang="de-DE" sz="3000" dirty="0"/>
          </a:p>
        </p:txBody>
      </p:sp>
      <p:sp>
        <p:nvSpPr>
          <p:cNvPr id="3" name="Inhaltsplatzhalter 2"/>
          <p:cNvSpPr>
            <a:spLocks noGrp="1"/>
          </p:cNvSpPr>
          <p:nvPr>
            <p:ph idx="1"/>
          </p:nvPr>
        </p:nvSpPr>
        <p:spPr/>
        <p:txBody>
          <a:bodyPr/>
          <a:lstStyle/>
          <a:p>
            <a:r>
              <a:rPr lang="de-DE" dirty="0" smtClean="0"/>
              <a:t>Nrn. 4 – 7 sind neu und i. E. selbsterklärend.</a:t>
            </a:r>
            <a:endParaRPr lang="de-DE" dirty="0"/>
          </a:p>
        </p:txBody>
      </p:sp>
      <p:sp>
        <p:nvSpPr>
          <p:cNvPr id="4" name="Datumsplatzhalter 3"/>
          <p:cNvSpPr>
            <a:spLocks noGrp="1"/>
          </p:cNvSpPr>
          <p:nvPr>
            <p:ph type="dt" sz="half" idx="10"/>
          </p:nvPr>
        </p:nvSpPr>
        <p:spPr/>
        <p:txBody>
          <a:bodyPr/>
          <a:lstStyle/>
          <a:p>
            <a:fld id="{55DDF18F-7717-4EA4-AFF9-E1D9833791E3}" type="datetime1">
              <a:rPr lang="de-DE" smtClean="0"/>
              <a:pPr/>
              <a:t>21.04.2010</a:t>
            </a:fld>
            <a:endParaRPr lang="de-DE"/>
          </a:p>
        </p:txBody>
      </p:sp>
      <p:sp>
        <p:nvSpPr>
          <p:cNvPr id="5" name="Fußzeilenplatzhalter 4"/>
          <p:cNvSpPr>
            <a:spLocks noGrp="1"/>
          </p:cNvSpPr>
          <p:nvPr>
            <p:ph type="ftr" sz="quarter" idx="11"/>
          </p:nvPr>
        </p:nvSpPr>
        <p:spPr/>
        <p:txBody>
          <a:bodyPr/>
          <a:lstStyle/>
          <a:p>
            <a:r>
              <a:rPr lang="de-DE" smtClean="0"/>
              <a:t>© RA Michael Hoffmann</a:t>
            </a:r>
            <a:endParaRPr lang="de-DE"/>
          </a:p>
        </p:txBody>
      </p:sp>
      <p:sp>
        <p:nvSpPr>
          <p:cNvPr id="6" name="Foliennummernplatzhalter 5"/>
          <p:cNvSpPr>
            <a:spLocks noGrp="1"/>
          </p:cNvSpPr>
          <p:nvPr>
            <p:ph type="sldNum" sz="quarter" idx="12"/>
          </p:nvPr>
        </p:nvSpPr>
        <p:spPr/>
        <p:txBody>
          <a:bodyPr/>
          <a:lstStyle/>
          <a:p>
            <a:fld id="{D3DC5C52-D4FE-4BA5-9283-F9D20781E08D}" type="slidenum">
              <a:rPr lang="de-DE" smtClean="0"/>
              <a:pPr/>
              <a:t>11</a:t>
            </a:fld>
            <a:endParaRPr lang="de-DE"/>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FE5E2D79-C1D1-406A-9EC1-6F2A55A57DC4}" type="datetime1">
              <a:rPr lang="de-DE"/>
              <a:pPr/>
              <a:t>21.04.2010</a:t>
            </a:fld>
            <a:endParaRPr lang="de-DE"/>
          </a:p>
        </p:txBody>
      </p:sp>
      <p:sp>
        <p:nvSpPr>
          <p:cNvPr id="5" name="Fußzeilenplatzhalter 4"/>
          <p:cNvSpPr>
            <a:spLocks noGrp="1"/>
          </p:cNvSpPr>
          <p:nvPr>
            <p:ph type="ftr" sz="quarter" idx="11"/>
          </p:nvPr>
        </p:nvSpPr>
        <p:spPr/>
        <p:txBody>
          <a:bodyPr/>
          <a:lstStyle/>
          <a:p>
            <a:r>
              <a:rPr lang="de-DE"/>
              <a:t>© RA Michael Hoffmann</a:t>
            </a:r>
          </a:p>
        </p:txBody>
      </p:sp>
      <p:sp>
        <p:nvSpPr>
          <p:cNvPr id="6" name="Foliennummernplatzhalter 5"/>
          <p:cNvSpPr>
            <a:spLocks noGrp="1"/>
          </p:cNvSpPr>
          <p:nvPr>
            <p:ph type="sldNum" sz="quarter" idx="12"/>
          </p:nvPr>
        </p:nvSpPr>
        <p:spPr/>
        <p:txBody>
          <a:bodyPr/>
          <a:lstStyle/>
          <a:p>
            <a:fld id="{68D6A34E-CEC9-44B2-A8D7-88DF1FD60500}" type="slidenum">
              <a:rPr lang="de-DE"/>
              <a:pPr/>
              <a:t>12</a:t>
            </a:fld>
            <a:endParaRPr lang="de-DE"/>
          </a:p>
        </p:txBody>
      </p:sp>
      <p:sp>
        <p:nvSpPr>
          <p:cNvPr id="156674" name="Rectangle 2"/>
          <p:cNvSpPr>
            <a:spLocks noGrp="1" noChangeArrowheads="1"/>
          </p:cNvSpPr>
          <p:nvPr>
            <p:ph type="title"/>
          </p:nvPr>
        </p:nvSpPr>
        <p:spPr/>
        <p:txBody>
          <a:bodyPr/>
          <a:lstStyle/>
          <a:p>
            <a:pPr algn="ctr"/>
            <a:r>
              <a:rPr lang="de-DE" sz="2800" b="1" dirty="0" smtClean="0">
                <a:solidFill>
                  <a:srgbClr val="000000"/>
                </a:solidFill>
              </a:rPr>
              <a:t>Details des § </a:t>
            </a:r>
            <a:r>
              <a:rPr lang="de-DE" sz="2800" b="1" dirty="0">
                <a:solidFill>
                  <a:srgbClr val="000000"/>
                </a:solidFill>
              </a:rPr>
              <a:t>5 Abs. 1</a:t>
            </a:r>
          </a:p>
        </p:txBody>
      </p:sp>
      <p:sp>
        <p:nvSpPr>
          <p:cNvPr id="156675" name="Rectangle 3" descr="Rectangle: Click to edit Master text styles&#10;Second level&#10;Third level&#10;Fourth level&#10;Fifth level"/>
          <p:cNvSpPr>
            <a:spLocks noGrp="1" noChangeArrowheads="1"/>
          </p:cNvSpPr>
          <p:nvPr>
            <p:ph type="body" idx="1"/>
          </p:nvPr>
        </p:nvSpPr>
        <p:spPr/>
        <p:txBody>
          <a:bodyPr/>
          <a:lstStyle/>
          <a:p>
            <a:pPr marL="609600" indent="-609600" algn="just">
              <a:buSzTx/>
              <a:buFont typeface="Wingdings" pitchFamily="2" charset="2"/>
              <a:buAutoNum type="arabicPeriod"/>
            </a:pPr>
            <a:r>
              <a:rPr lang="de-DE" sz="2800" dirty="0">
                <a:solidFill>
                  <a:srgbClr val="000000"/>
                </a:solidFill>
              </a:rPr>
              <a:t>§ 5 Abs. </a:t>
            </a:r>
            <a:r>
              <a:rPr lang="de-DE" sz="2800" dirty="0" smtClean="0">
                <a:solidFill>
                  <a:srgbClr val="000000"/>
                </a:solidFill>
              </a:rPr>
              <a:t>1 UWG</a:t>
            </a:r>
            <a:endParaRPr lang="de-DE" sz="2800" dirty="0">
              <a:solidFill>
                <a:srgbClr val="000000"/>
              </a:solidFill>
            </a:endParaRPr>
          </a:p>
          <a:p>
            <a:pPr marL="990600" lvl="1" indent="-533400" algn="just">
              <a:buSzTx/>
              <a:buFont typeface="Wingdings" pitchFamily="2" charset="2"/>
              <a:buAutoNum type="alphaLcParenR"/>
            </a:pPr>
            <a:r>
              <a:rPr lang="de-DE" sz="2400" dirty="0" smtClean="0">
                <a:solidFill>
                  <a:srgbClr val="000000"/>
                </a:solidFill>
              </a:rPr>
              <a:t>Ist nicht abschließend. Systematik zwischen S. 1 und 2.</a:t>
            </a:r>
            <a:endParaRPr lang="de-DE" sz="2400" dirty="0">
              <a:solidFill>
                <a:srgbClr val="000000"/>
              </a:solidFill>
            </a:endParaRPr>
          </a:p>
          <a:p>
            <a:pPr marL="990600" lvl="1" indent="-533400" algn="just">
              <a:buSzTx/>
              <a:buFont typeface="Wingdings" pitchFamily="2" charset="2"/>
              <a:buAutoNum type="alphaLcParenR"/>
            </a:pPr>
            <a:r>
              <a:rPr lang="de-DE" sz="2400" dirty="0" smtClean="0">
                <a:solidFill>
                  <a:srgbClr val="000000"/>
                </a:solidFill>
              </a:rPr>
              <a:t>Überschneidungen können zu </a:t>
            </a:r>
            <a:r>
              <a:rPr lang="de-DE" sz="2400" dirty="0">
                <a:solidFill>
                  <a:srgbClr val="000000"/>
                </a:solidFill>
              </a:rPr>
              <a:t>§§ 4, 6, 7 UWG </a:t>
            </a:r>
            <a:r>
              <a:rPr lang="de-DE" sz="2400" dirty="0" smtClean="0">
                <a:solidFill>
                  <a:srgbClr val="000000"/>
                </a:solidFill>
              </a:rPr>
              <a:t>existieren, mit </a:t>
            </a:r>
            <a:r>
              <a:rPr lang="de-DE" sz="2400" dirty="0">
                <a:solidFill>
                  <a:srgbClr val="000000"/>
                </a:solidFill>
              </a:rPr>
              <a:t>der Folge, </a:t>
            </a:r>
          </a:p>
          <a:p>
            <a:pPr marL="990600" lvl="1" indent="-533400" algn="just">
              <a:buSzTx/>
              <a:buFont typeface="Wingdings" pitchFamily="2" charset="2"/>
              <a:buAutoNum type="alphaLcParenR"/>
            </a:pPr>
            <a:r>
              <a:rPr lang="de-DE" sz="2400" dirty="0">
                <a:solidFill>
                  <a:srgbClr val="000000"/>
                </a:solidFill>
              </a:rPr>
              <a:t>dass ein Verhalten sowohl nach § 5 als auch nach anderen Vorschriften unzulässig ist.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499"/>
                                          </p:stCondLst>
                                        </p:cTn>
                                        <p:tgtEl>
                                          <p:spTgt spid="156674"/>
                                        </p:tgtEl>
                                        <p:attrNameLst>
                                          <p:attrName>style.visibility</p:attrName>
                                        </p:attrNameLst>
                                      </p:cBhvr>
                                      <p:to>
                                        <p:strVal val="visible"/>
                                      </p:to>
                                    </p:set>
                                    <p:anim to="" calcmode="lin" valueType="num">
                                      <p:cBhvr>
                                        <p:cTn id="7" dur="1" fill="hold"/>
                                        <p:tgtEl>
                                          <p:spTgt spid="156674"/>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56675">
                                            <p:txEl>
                                              <p:pRg st="0" end="0"/>
                                            </p:txEl>
                                          </p:spTgt>
                                        </p:tgtEl>
                                        <p:attrNameLst>
                                          <p:attrName>style.visibility</p:attrName>
                                        </p:attrNameLst>
                                      </p:cBhvr>
                                      <p:to>
                                        <p:strVal val="visible"/>
                                      </p:to>
                                    </p:set>
                                    <p:animEffect transition="in" filter="dissolve">
                                      <p:cBhvr>
                                        <p:cTn id="12" dur="500"/>
                                        <p:tgtEl>
                                          <p:spTgt spid="15667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56675">
                                            <p:txEl>
                                              <p:pRg st="1" end="1"/>
                                            </p:txEl>
                                          </p:spTgt>
                                        </p:tgtEl>
                                        <p:attrNameLst>
                                          <p:attrName>style.visibility</p:attrName>
                                        </p:attrNameLst>
                                      </p:cBhvr>
                                      <p:to>
                                        <p:strVal val="visible"/>
                                      </p:to>
                                    </p:set>
                                    <p:animEffect transition="in" filter="dissolve">
                                      <p:cBhvr>
                                        <p:cTn id="17" dur="500"/>
                                        <p:tgtEl>
                                          <p:spTgt spid="15667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56675">
                                            <p:txEl>
                                              <p:pRg st="2" end="2"/>
                                            </p:txEl>
                                          </p:spTgt>
                                        </p:tgtEl>
                                        <p:attrNameLst>
                                          <p:attrName>style.visibility</p:attrName>
                                        </p:attrNameLst>
                                      </p:cBhvr>
                                      <p:to>
                                        <p:strVal val="visible"/>
                                      </p:to>
                                    </p:set>
                                    <p:animEffect transition="in" filter="dissolve">
                                      <p:cBhvr>
                                        <p:cTn id="22" dur="500"/>
                                        <p:tgtEl>
                                          <p:spTgt spid="15667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56675">
                                            <p:txEl>
                                              <p:pRg st="3" end="3"/>
                                            </p:txEl>
                                          </p:spTgt>
                                        </p:tgtEl>
                                        <p:attrNameLst>
                                          <p:attrName>style.visibility</p:attrName>
                                        </p:attrNameLst>
                                      </p:cBhvr>
                                      <p:to>
                                        <p:strVal val="visible"/>
                                      </p:to>
                                    </p:set>
                                    <p:animEffect transition="in" filter="dissolve">
                                      <p:cBhvr>
                                        <p:cTn id="27" dur="500"/>
                                        <p:tgtEl>
                                          <p:spTgt spid="1566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674" grpId="0" autoUpdateAnimBg="0"/>
      <p:bldP spid="156675" grpId="0" build="p" bldLvl="5"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 5 Abs. 2 (neu)</a:t>
            </a:r>
            <a:endParaRPr lang="de-DE" dirty="0"/>
          </a:p>
        </p:txBody>
      </p:sp>
      <p:sp>
        <p:nvSpPr>
          <p:cNvPr id="3" name="Inhaltsplatzhalter 2"/>
          <p:cNvSpPr>
            <a:spLocks noGrp="1"/>
          </p:cNvSpPr>
          <p:nvPr>
            <p:ph idx="1"/>
          </p:nvPr>
        </p:nvSpPr>
        <p:spPr/>
        <p:txBody>
          <a:bodyPr/>
          <a:lstStyle/>
          <a:p>
            <a:r>
              <a:rPr lang="de-DE" dirty="0" smtClean="0"/>
              <a:t>Irreführende Produktvermarktung</a:t>
            </a:r>
            <a:endParaRPr lang="de-DE" dirty="0"/>
          </a:p>
        </p:txBody>
      </p:sp>
      <p:sp>
        <p:nvSpPr>
          <p:cNvPr id="4" name="Datumsplatzhalter 3"/>
          <p:cNvSpPr>
            <a:spLocks noGrp="1"/>
          </p:cNvSpPr>
          <p:nvPr>
            <p:ph type="dt" sz="half" idx="10"/>
          </p:nvPr>
        </p:nvSpPr>
        <p:spPr/>
        <p:txBody>
          <a:bodyPr/>
          <a:lstStyle/>
          <a:p>
            <a:fld id="{55DDF18F-7717-4EA4-AFF9-E1D9833791E3}" type="datetime1">
              <a:rPr lang="de-DE" smtClean="0"/>
              <a:pPr/>
              <a:t>21.04.2010</a:t>
            </a:fld>
            <a:endParaRPr lang="de-DE"/>
          </a:p>
        </p:txBody>
      </p:sp>
      <p:sp>
        <p:nvSpPr>
          <p:cNvPr id="5" name="Fußzeilenplatzhalter 4"/>
          <p:cNvSpPr>
            <a:spLocks noGrp="1"/>
          </p:cNvSpPr>
          <p:nvPr>
            <p:ph type="ftr" sz="quarter" idx="11"/>
          </p:nvPr>
        </p:nvSpPr>
        <p:spPr/>
        <p:txBody>
          <a:bodyPr/>
          <a:lstStyle/>
          <a:p>
            <a:r>
              <a:rPr lang="de-DE" smtClean="0"/>
              <a:t>© RA Michael Hoffmann</a:t>
            </a:r>
            <a:endParaRPr lang="de-DE"/>
          </a:p>
        </p:txBody>
      </p:sp>
      <p:sp>
        <p:nvSpPr>
          <p:cNvPr id="6" name="Foliennummernplatzhalter 5"/>
          <p:cNvSpPr>
            <a:spLocks noGrp="1"/>
          </p:cNvSpPr>
          <p:nvPr>
            <p:ph type="sldNum" sz="quarter" idx="12"/>
          </p:nvPr>
        </p:nvSpPr>
        <p:spPr/>
        <p:txBody>
          <a:bodyPr/>
          <a:lstStyle/>
          <a:p>
            <a:fld id="{D3DC5C52-D4FE-4BA5-9283-F9D20781E08D}" type="slidenum">
              <a:rPr lang="de-DE" smtClean="0"/>
              <a:pPr/>
              <a:t>13</a:t>
            </a:fld>
            <a:endParaRPr lang="de-DE"/>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3258E2C3-C1BC-44BF-A2A6-08DC98C3C1A3}" type="datetime1">
              <a:rPr lang="de-DE"/>
              <a:pPr/>
              <a:t>21.04.2010</a:t>
            </a:fld>
            <a:endParaRPr lang="de-DE"/>
          </a:p>
        </p:txBody>
      </p:sp>
      <p:sp>
        <p:nvSpPr>
          <p:cNvPr id="5" name="Fußzeilenplatzhalter 4"/>
          <p:cNvSpPr>
            <a:spLocks noGrp="1"/>
          </p:cNvSpPr>
          <p:nvPr>
            <p:ph type="ftr" sz="quarter" idx="11"/>
          </p:nvPr>
        </p:nvSpPr>
        <p:spPr/>
        <p:txBody>
          <a:bodyPr/>
          <a:lstStyle/>
          <a:p>
            <a:r>
              <a:rPr lang="de-DE"/>
              <a:t>© RA Michael Hoffmann</a:t>
            </a:r>
          </a:p>
        </p:txBody>
      </p:sp>
      <p:sp>
        <p:nvSpPr>
          <p:cNvPr id="6" name="Foliennummernplatzhalter 5"/>
          <p:cNvSpPr>
            <a:spLocks noGrp="1"/>
          </p:cNvSpPr>
          <p:nvPr>
            <p:ph type="sldNum" sz="quarter" idx="12"/>
          </p:nvPr>
        </p:nvSpPr>
        <p:spPr/>
        <p:txBody>
          <a:bodyPr/>
          <a:lstStyle/>
          <a:p>
            <a:fld id="{173A0E7F-5379-4329-9B9D-EC9B67F69DDA}" type="slidenum">
              <a:rPr lang="de-DE"/>
              <a:pPr/>
              <a:t>14</a:t>
            </a:fld>
            <a:endParaRPr lang="de-DE"/>
          </a:p>
        </p:txBody>
      </p:sp>
      <p:sp>
        <p:nvSpPr>
          <p:cNvPr id="158722" name="Rectangle 2"/>
          <p:cNvSpPr>
            <a:spLocks noGrp="1" noChangeArrowheads="1"/>
          </p:cNvSpPr>
          <p:nvPr>
            <p:ph type="title"/>
          </p:nvPr>
        </p:nvSpPr>
        <p:spPr/>
        <p:txBody>
          <a:bodyPr/>
          <a:lstStyle/>
          <a:p>
            <a:pPr algn="ctr"/>
            <a:r>
              <a:rPr lang="de-DE" sz="2800" b="1" dirty="0">
                <a:solidFill>
                  <a:srgbClr val="000000"/>
                </a:solidFill>
              </a:rPr>
              <a:t>Details des § 5 Abs. </a:t>
            </a:r>
            <a:r>
              <a:rPr lang="de-DE" sz="2800" b="1" dirty="0" smtClean="0">
                <a:solidFill>
                  <a:srgbClr val="000000"/>
                </a:solidFill>
              </a:rPr>
              <a:t>1</a:t>
            </a:r>
            <a:endParaRPr lang="de-DE" sz="2800" b="1" dirty="0">
              <a:solidFill>
                <a:srgbClr val="000000"/>
              </a:solidFill>
            </a:endParaRPr>
          </a:p>
        </p:txBody>
      </p:sp>
      <p:sp>
        <p:nvSpPr>
          <p:cNvPr id="158723" name="Rectangle 3" descr="Rectangle: Click to edit Master text styles&#10;Second level&#10;Third level&#10;Fourth level&#10;Fifth level"/>
          <p:cNvSpPr>
            <a:spLocks noGrp="1" noChangeArrowheads="1"/>
          </p:cNvSpPr>
          <p:nvPr>
            <p:ph type="body" idx="1"/>
          </p:nvPr>
        </p:nvSpPr>
        <p:spPr/>
        <p:txBody>
          <a:bodyPr/>
          <a:lstStyle/>
          <a:p>
            <a:pPr marL="609600" indent="-609600" algn="just">
              <a:lnSpc>
                <a:spcPct val="90000"/>
              </a:lnSpc>
              <a:buSzTx/>
              <a:buFont typeface="Wingdings" pitchFamily="2" charset="2"/>
              <a:buAutoNum type="arabicPeriod" startAt="2"/>
            </a:pPr>
            <a:r>
              <a:rPr lang="de-DE" sz="2400" dirty="0">
                <a:solidFill>
                  <a:srgbClr val="000000"/>
                </a:solidFill>
              </a:rPr>
              <a:t>§ 5 Abs. 1</a:t>
            </a:r>
            <a:r>
              <a:rPr lang="de-DE" sz="2400" dirty="0" smtClean="0">
                <a:solidFill>
                  <a:srgbClr val="000000"/>
                </a:solidFill>
              </a:rPr>
              <a:t> </a:t>
            </a:r>
            <a:r>
              <a:rPr lang="de-DE" sz="2400" dirty="0">
                <a:solidFill>
                  <a:srgbClr val="000000"/>
                </a:solidFill>
              </a:rPr>
              <a:t>S. 2 Nr. 1 </a:t>
            </a:r>
          </a:p>
          <a:p>
            <a:pPr marL="990600" lvl="1" indent="-533400" algn="just">
              <a:lnSpc>
                <a:spcPct val="90000"/>
              </a:lnSpc>
              <a:buSzTx/>
              <a:buFont typeface="Wingdings" pitchFamily="2" charset="2"/>
              <a:buNone/>
            </a:pPr>
            <a:r>
              <a:rPr lang="de-DE" sz="2000" dirty="0">
                <a:solidFill>
                  <a:srgbClr val="000000"/>
                </a:solidFill>
              </a:rPr>
              <a:t>	Versteht sich von selbst. Alle Angaben müssen im Detail zutreffen. Nur absolute Bagatellen (vgl. § 3 UWG) dürfen unbeachtet bleiben.</a:t>
            </a:r>
          </a:p>
          <a:p>
            <a:pPr marL="609600" indent="-609600" algn="just">
              <a:lnSpc>
                <a:spcPct val="90000"/>
              </a:lnSpc>
              <a:buSzTx/>
              <a:buFont typeface="Wingdings" pitchFamily="2" charset="2"/>
              <a:buAutoNum type="arabicPeriod" startAt="2"/>
            </a:pPr>
            <a:r>
              <a:rPr lang="de-DE" sz="2400" dirty="0">
                <a:solidFill>
                  <a:srgbClr val="000000"/>
                </a:solidFill>
              </a:rPr>
              <a:t>§ 5 Abs. 1</a:t>
            </a:r>
            <a:r>
              <a:rPr lang="de-DE" sz="2400" dirty="0" smtClean="0">
                <a:solidFill>
                  <a:srgbClr val="000000"/>
                </a:solidFill>
              </a:rPr>
              <a:t> </a:t>
            </a:r>
            <a:r>
              <a:rPr lang="de-DE" sz="2400" dirty="0">
                <a:solidFill>
                  <a:srgbClr val="000000"/>
                </a:solidFill>
              </a:rPr>
              <a:t>S. 2 Nr. 2</a:t>
            </a:r>
          </a:p>
          <a:p>
            <a:pPr marL="990600" lvl="1" indent="-533400" algn="just">
              <a:lnSpc>
                <a:spcPct val="90000"/>
              </a:lnSpc>
              <a:buSzTx/>
              <a:buFont typeface="Wingdings" pitchFamily="2" charset="2"/>
              <a:buAutoNum type="alphaLcParenR"/>
            </a:pPr>
            <a:r>
              <a:rPr lang="de-DE" sz="2000" dirty="0">
                <a:solidFill>
                  <a:srgbClr val="000000"/>
                </a:solidFill>
              </a:rPr>
              <a:t>Anlass des Verkaufs </a:t>
            </a:r>
          </a:p>
          <a:p>
            <a:pPr marL="1371600" lvl="2" indent="-457200" algn="just">
              <a:lnSpc>
                <a:spcPct val="90000"/>
              </a:lnSpc>
              <a:buSzTx/>
              <a:buFont typeface="Wingdings" pitchFamily="2" charset="2"/>
              <a:buNone/>
            </a:pPr>
            <a:r>
              <a:rPr lang="de-DE" sz="1800" dirty="0">
                <a:solidFill>
                  <a:srgbClr val="000000"/>
                </a:solidFill>
              </a:rPr>
              <a:t>	ist unzutreffend, wenn nicht lückenlos und zutreffend darüber aufgeklärt wird (Insolvenzmasse, Räumung..)</a:t>
            </a:r>
          </a:p>
          <a:p>
            <a:pPr marL="990600" lvl="1" indent="-533400" algn="just">
              <a:lnSpc>
                <a:spcPct val="90000"/>
              </a:lnSpc>
              <a:buSzTx/>
              <a:buFont typeface="Wingdings" pitchFamily="2" charset="2"/>
              <a:buAutoNum type="alphaLcParenR"/>
            </a:pPr>
            <a:r>
              <a:rPr lang="de-DE" sz="2000" dirty="0">
                <a:solidFill>
                  <a:srgbClr val="000000"/>
                </a:solidFill>
              </a:rPr>
              <a:t>Preis</a:t>
            </a:r>
          </a:p>
          <a:p>
            <a:pPr marL="1371600" lvl="2" indent="-457200" algn="just">
              <a:lnSpc>
                <a:spcPct val="90000"/>
              </a:lnSpc>
              <a:buSzTx/>
              <a:buFont typeface="Wingdings" pitchFamily="2" charset="2"/>
              <a:buAutoNum type="alphaLcParenR" startAt="27"/>
            </a:pPr>
            <a:r>
              <a:rPr lang="de-DE" sz="1800" dirty="0">
                <a:solidFill>
                  <a:srgbClr val="000000"/>
                </a:solidFill>
              </a:rPr>
              <a:t>s. </a:t>
            </a:r>
            <a:r>
              <a:rPr lang="de-DE" sz="1800" dirty="0" err="1">
                <a:solidFill>
                  <a:srgbClr val="000000"/>
                </a:solidFill>
              </a:rPr>
              <a:t>PAnGVO</a:t>
            </a:r>
            <a:endParaRPr lang="de-DE" sz="1800" dirty="0">
              <a:solidFill>
                <a:srgbClr val="000000"/>
              </a:solidFill>
            </a:endParaRPr>
          </a:p>
          <a:p>
            <a:pPr marL="1371600" lvl="2" indent="-457200" algn="just">
              <a:lnSpc>
                <a:spcPct val="90000"/>
              </a:lnSpc>
              <a:buSzTx/>
              <a:buFont typeface="Wingdings" pitchFamily="2" charset="2"/>
              <a:buAutoNum type="alphaLcParenR" startAt="27"/>
            </a:pPr>
            <a:r>
              <a:rPr lang="de-DE" sz="1800" dirty="0">
                <a:solidFill>
                  <a:srgbClr val="000000"/>
                </a:solidFill>
              </a:rPr>
              <a:t>Endpreise sind anzugeben. (s. aber § 3)</a:t>
            </a:r>
          </a:p>
          <a:p>
            <a:pPr marL="1371600" lvl="2" indent="-457200" algn="just">
              <a:lnSpc>
                <a:spcPct val="90000"/>
              </a:lnSpc>
              <a:buSzTx/>
              <a:buFont typeface="Wingdings" pitchFamily="2" charset="2"/>
              <a:buAutoNum type="alphaLcParenR" startAt="27"/>
            </a:pPr>
            <a:r>
              <a:rPr lang="de-DE" sz="1800" dirty="0">
                <a:solidFill>
                  <a:srgbClr val="000000"/>
                </a:solidFill>
              </a:rPr>
              <a:t>Irreführung jedoch durch teure Mehrwertdienst-Nummern ohne </a:t>
            </a:r>
            <a:r>
              <a:rPr lang="de-DE" sz="1800" dirty="0" err="1">
                <a:solidFill>
                  <a:srgbClr val="000000"/>
                </a:solidFill>
              </a:rPr>
              <a:t>zusatz</a:t>
            </a:r>
            <a:r>
              <a:rPr lang="de-DE" sz="1800" dirty="0">
                <a:solidFill>
                  <a:srgbClr val="000000"/>
                </a:solidFill>
              </a:rPr>
              <a:t> für welches Entgelt gewählt werden muss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499"/>
                                          </p:stCondLst>
                                        </p:cTn>
                                        <p:tgtEl>
                                          <p:spTgt spid="158722"/>
                                        </p:tgtEl>
                                        <p:attrNameLst>
                                          <p:attrName>style.visibility</p:attrName>
                                        </p:attrNameLst>
                                      </p:cBhvr>
                                      <p:to>
                                        <p:strVal val="visible"/>
                                      </p:to>
                                    </p:set>
                                    <p:anim to="" calcmode="lin" valueType="num">
                                      <p:cBhvr>
                                        <p:cTn id="7" dur="1" fill="hold"/>
                                        <p:tgtEl>
                                          <p:spTgt spid="15872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58723">
                                            <p:txEl>
                                              <p:pRg st="0" end="0"/>
                                            </p:txEl>
                                          </p:spTgt>
                                        </p:tgtEl>
                                        <p:attrNameLst>
                                          <p:attrName>style.visibility</p:attrName>
                                        </p:attrNameLst>
                                      </p:cBhvr>
                                      <p:to>
                                        <p:strVal val="visible"/>
                                      </p:to>
                                    </p:set>
                                    <p:animEffect transition="in" filter="dissolve">
                                      <p:cBhvr>
                                        <p:cTn id="12" dur="500"/>
                                        <p:tgtEl>
                                          <p:spTgt spid="15872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58723">
                                            <p:txEl>
                                              <p:pRg st="1" end="1"/>
                                            </p:txEl>
                                          </p:spTgt>
                                        </p:tgtEl>
                                        <p:attrNameLst>
                                          <p:attrName>style.visibility</p:attrName>
                                        </p:attrNameLst>
                                      </p:cBhvr>
                                      <p:to>
                                        <p:strVal val="visible"/>
                                      </p:to>
                                    </p:set>
                                    <p:animEffect transition="in" filter="dissolve">
                                      <p:cBhvr>
                                        <p:cTn id="17" dur="500"/>
                                        <p:tgtEl>
                                          <p:spTgt spid="15872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58723">
                                            <p:txEl>
                                              <p:pRg st="2" end="2"/>
                                            </p:txEl>
                                          </p:spTgt>
                                        </p:tgtEl>
                                        <p:attrNameLst>
                                          <p:attrName>style.visibility</p:attrName>
                                        </p:attrNameLst>
                                      </p:cBhvr>
                                      <p:to>
                                        <p:strVal val="visible"/>
                                      </p:to>
                                    </p:set>
                                    <p:animEffect transition="in" filter="dissolve">
                                      <p:cBhvr>
                                        <p:cTn id="22" dur="500"/>
                                        <p:tgtEl>
                                          <p:spTgt spid="15872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58723">
                                            <p:txEl>
                                              <p:pRg st="3" end="3"/>
                                            </p:txEl>
                                          </p:spTgt>
                                        </p:tgtEl>
                                        <p:attrNameLst>
                                          <p:attrName>style.visibility</p:attrName>
                                        </p:attrNameLst>
                                      </p:cBhvr>
                                      <p:to>
                                        <p:strVal val="visible"/>
                                      </p:to>
                                    </p:set>
                                    <p:animEffect transition="in" filter="dissolve">
                                      <p:cBhvr>
                                        <p:cTn id="27" dur="500"/>
                                        <p:tgtEl>
                                          <p:spTgt spid="15872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58723">
                                            <p:txEl>
                                              <p:pRg st="4" end="4"/>
                                            </p:txEl>
                                          </p:spTgt>
                                        </p:tgtEl>
                                        <p:attrNameLst>
                                          <p:attrName>style.visibility</p:attrName>
                                        </p:attrNameLst>
                                      </p:cBhvr>
                                      <p:to>
                                        <p:strVal val="visible"/>
                                      </p:to>
                                    </p:set>
                                    <p:animEffect transition="in" filter="dissolve">
                                      <p:cBhvr>
                                        <p:cTn id="32" dur="500"/>
                                        <p:tgtEl>
                                          <p:spTgt spid="15872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58723">
                                            <p:txEl>
                                              <p:pRg st="5" end="5"/>
                                            </p:txEl>
                                          </p:spTgt>
                                        </p:tgtEl>
                                        <p:attrNameLst>
                                          <p:attrName>style.visibility</p:attrName>
                                        </p:attrNameLst>
                                      </p:cBhvr>
                                      <p:to>
                                        <p:strVal val="visible"/>
                                      </p:to>
                                    </p:set>
                                    <p:animEffect transition="in" filter="dissolve">
                                      <p:cBhvr>
                                        <p:cTn id="37" dur="500"/>
                                        <p:tgtEl>
                                          <p:spTgt spid="15872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58723">
                                            <p:txEl>
                                              <p:pRg st="6" end="6"/>
                                            </p:txEl>
                                          </p:spTgt>
                                        </p:tgtEl>
                                        <p:attrNameLst>
                                          <p:attrName>style.visibility</p:attrName>
                                        </p:attrNameLst>
                                      </p:cBhvr>
                                      <p:to>
                                        <p:strVal val="visible"/>
                                      </p:to>
                                    </p:set>
                                    <p:animEffect transition="in" filter="dissolve">
                                      <p:cBhvr>
                                        <p:cTn id="42" dur="500"/>
                                        <p:tgtEl>
                                          <p:spTgt spid="15872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58723">
                                            <p:txEl>
                                              <p:pRg st="7" end="7"/>
                                            </p:txEl>
                                          </p:spTgt>
                                        </p:tgtEl>
                                        <p:attrNameLst>
                                          <p:attrName>style.visibility</p:attrName>
                                        </p:attrNameLst>
                                      </p:cBhvr>
                                      <p:to>
                                        <p:strVal val="visible"/>
                                      </p:to>
                                    </p:set>
                                    <p:animEffect transition="in" filter="dissolve">
                                      <p:cBhvr>
                                        <p:cTn id="47" dur="500"/>
                                        <p:tgtEl>
                                          <p:spTgt spid="15872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58723">
                                            <p:txEl>
                                              <p:pRg st="8" end="8"/>
                                            </p:txEl>
                                          </p:spTgt>
                                        </p:tgtEl>
                                        <p:attrNameLst>
                                          <p:attrName>style.visibility</p:attrName>
                                        </p:attrNameLst>
                                      </p:cBhvr>
                                      <p:to>
                                        <p:strVal val="visible"/>
                                      </p:to>
                                    </p:set>
                                    <p:animEffect transition="in" filter="dissolve">
                                      <p:cBhvr>
                                        <p:cTn id="52" dur="500"/>
                                        <p:tgtEl>
                                          <p:spTgt spid="15872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autoUpdateAnimBg="0"/>
      <p:bldP spid="158723" grpId="0" build="p" bldLvl="5"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27D7E7FF-D070-4607-AFDB-871069E12D1D}" type="datetime1">
              <a:rPr lang="de-DE"/>
              <a:pPr/>
              <a:t>21.04.2010</a:t>
            </a:fld>
            <a:endParaRPr lang="de-DE"/>
          </a:p>
        </p:txBody>
      </p:sp>
      <p:sp>
        <p:nvSpPr>
          <p:cNvPr id="5" name="Fußzeilenplatzhalter 4"/>
          <p:cNvSpPr>
            <a:spLocks noGrp="1"/>
          </p:cNvSpPr>
          <p:nvPr>
            <p:ph type="ftr" sz="quarter" idx="11"/>
          </p:nvPr>
        </p:nvSpPr>
        <p:spPr/>
        <p:txBody>
          <a:bodyPr/>
          <a:lstStyle/>
          <a:p>
            <a:r>
              <a:rPr lang="de-DE"/>
              <a:t>© RA Michael Hoffmann</a:t>
            </a:r>
          </a:p>
        </p:txBody>
      </p:sp>
      <p:sp>
        <p:nvSpPr>
          <p:cNvPr id="6" name="Foliennummernplatzhalter 5"/>
          <p:cNvSpPr>
            <a:spLocks noGrp="1"/>
          </p:cNvSpPr>
          <p:nvPr>
            <p:ph type="sldNum" sz="quarter" idx="12"/>
          </p:nvPr>
        </p:nvSpPr>
        <p:spPr/>
        <p:txBody>
          <a:bodyPr/>
          <a:lstStyle/>
          <a:p>
            <a:fld id="{CB490BC0-80D3-4675-A5CF-69F35361D568}" type="slidenum">
              <a:rPr lang="de-DE"/>
              <a:pPr/>
              <a:t>15</a:t>
            </a:fld>
            <a:endParaRPr lang="de-DE"/>
          </a:p>
        </p:txBody>
      </p:sp>
      <p:sp>
        <p:nvSpPr>
          <p:cNvPr id="160770" name="Rectangle 2"/>
          <p:cNvSpPr>
            <a:spLocks noGrp="1" noChangeArrowheads="1"/>
          </p:cNvSpPr>
          <p:nvPr>
            <p:ph type="title"/>
          </p:nvPr>
        </p:nvSpPr>
        <p:spPr/>
        <p:txBody>
          <a:bodyPr/>
          <a:lstStyle/>
          <a:p>
            <a:pPr algn="ctr"/>
            <a:r>
              <a:rPr lang="de-DE" sz="2800" b="1" dirty="0">
                <a:solidFill>
                  <a:srgbClr val="000000"/>
                </a:solidFill>
              </a:rPr>
              <a:t>Details des § 5 Abs. </a:t>
            </a:r>
            <a:r>
              <a:rPr lang="de-DE" sz="2800" b="1" dirty="0" smtClean="0">
                <a:solidFill>
                  <a:srgbClr val="000000"/>
                </a:solidFill>
              </a:rPr>
              <a:t>1</a:t>
            </a:r>
            <a:endParaRPr lang="de-DE" sz="2800" b="1" dirty="0">
              <a:solidFill>
                <a:srgbClr val="000000"/>
              </a:solidFill>
            </a:endParaRPr>
          </a:p>
        </p:txBody>
      </p:sp>
      <p:sp>
        <p:nvSpPr>
          <p:cNvPr id="160771" name="Rectangle 3" descr="Rectangle: Click to edit Master text styles&#10;Second level&#10;Third level&#10;Fourth level&#10;Fifth level"/>
          <p:cNvSpPr>
            <a:spLocks noGrp="1" noChangeArrowheads="1"/>
          </p:cNvSpPr>
          <p:nvPr>
            <p:ph type="body" idx="1"/>
          </p:nvPr>
        </p:nvSpPr>
        <p:spPr/>
        <p:txBody>
          <a:bodyPr/>
          <a:lstStyle/>
          <a:p>
            <a:pPr marL="1371600" lvl="2" indent="-457200" algn="just">
              <a:buSzTx/>
              <a:buFont typeface="Wingdings" pitchFamily="2" charset="2"/>
              <a:buAutoNum type="alphaLcParenR" startAt="30"/>
            </a:pPr>
            <a:r>
              <a:rPr lang="de-DE" sz="2000">
                <a:solidFill>
                  <a:srgbClr val="000000"/>
                </a:solidFill>
              </a:rPr>
              <a:t>Die Preise müssen nicht nur wahr, sondern auch klar sein.</a:t>
            </a:r>
          </a:p>
          <a:p>
            <a:pPr marL="1752600" lvl="3" indent="-381000" algn="just">
              <a:buSzTx/>
              <a:buFont typeface="Wingdings" pitchFamily="2" charset="2"/>
              <a:buAutoNum type="alphaLcParenR"/>
            </a:pPr>
            <a:r>
              <a:rPr lang="de-DE" sz="1800">
                <a:solidFill>
                  <a:srgbClr val="000000"/>
                </a:solidFill>
              </a:rPr>
              <a:t>Bsp.: zzgl. Steuern und Gebühren heißt nur zzgl. Flughafensteuer, Luftsicherheitsgeb. etc., NICHT jedoch Mehrwertsteuer. Diese ist bereits zuvor auszuweisen!</a:t>
            </a:r>
          </a:p>
          <a:p>
            <a:pPr marL="1752600" lvl="3" indent="-381000" algn="just">
              <a:buSzTx/>
              <a:buFont typeface="Wingdings" pitchFamily="2" charset="2"/>
              <a:buAutoNum type="alphaLcParenR"/>
            </a:pPr>
            <a:r>
              <a:rPr lang="de-DE" sz="1800">
                <a:solidFill>
                  <a:srgbClr val="000000"/>
                </a:solidFill>
              </a:rPr>
              <a:t>unverbl. Preisempfehlung </a:t>
            </a:r>
          </a:p>
          <a:p>
            <a:pPr marL="2209800" lvl="4" indent="-381000" algn="just">
              <a:buSzTx/>
              <a:buFont typeface="Wingdings" pitchFamily="2" charset="2"/>
              <a:buNone/>
            </a:pPr>
            <a:r>
              <a:rPr lang="de-DE" sz="1800">
                <a:solidFill>
                  <a:srgbClr val="000000"/>
                </a:solidFill>
              </a:rPr>
              <a:t>Sie muss noch zutreffend sein und darf nicht durch den Hersteller verändert worden sein!</a:t>
            </a:r>
          </a:p>
          <a:p>
            <a:pPr marL="1752600" lvl="3" indent="-381000" algn="just">
              <a:buSzTx/>
              <a:buFont typeface="Wingdings" pitchFamily="2" charset="2"/>
              <a:buAutoNum type="alphaLcParenR"/>
            </a:pPr>
            <a:r>
              <a:rPr lang="de-DE" sz="1800">
                <a:solidFill>
                  <a:srgbClr val="000000"/>
                </a:solidFill>
              </a:rPr>
              <a:t>Gesamtpreise dürfen nicht durch Einzelpreise verschleiert werden</a:t>
            </a:r>
          </a:p>
          <a:p>
            <a:pPr marL="1752600" lvl="3" indent="-381000" algn="just">
              <a:buSzTx/>
              <a:buFont typeface="Wingdings" pitchFamily="2" charset="2"/>
              <a:buAutoNum type="alphaLcParenR"/>
            </a:pPr>
            <a:r>
              <a:rPr lang="de-DE" sz="1800">
                <a:solidFill>
                  <a:srgbClr val="000000"/>
                </a:solidFill>
              </a:rPr>
              <a:t>Keine Täuschung durch Vorgeben von Großhandelspreisen</a:t>
            </a:r>
          </a:p>
          <a:p>
            <a:pPr marL="2209800" lvl="4" indent="-381000" algn="just">
              <a:buSzTx/>
              <a:buFont typeface="Wingdings" pitchFamily="2" charset="2"/>
              <a:buNone/>
            </a:pPr>
            <a:r>
              <a:rPr lang="de-DE" sz="1800">
                <a:solidFill>
                  <a:srgbClr val="000000"/>
                </a:solidFill>
              </a:rPr>
              <a:t>„Preise ab Fabrik“... </a:t>
            </a:r>
          </a:p>
          <a:p>
            <a:pPr marL="2209800" lvl="4" indent="-381000" algn="just">
              <a:buSzTx/>
              <a:buFont typeface="Wingdings" pitchFamily="2" charset="2"/>
              <a:buChar char="w"/>
            </a:pPr>
            <a:endParaRPr lang="de-DE" sz="1800">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499"/>
                                          </p:stCondLst>
                                        </p:cTn>
                                        <p:tgtEl>
                                          <p:spTgt spid="160770"/>
                                        </p:tgtEl>
                                        <p:attrNameLst>
                                          <p:attrName>style.visibility</p:attrName>
                                        </p:attrNameLst>
                                      </p:cBhvr>
                                      <p:to>
                                        <p:strVal val="visible"/>
                                      </p:to>
                                    </p:set>
                                    <p:anim to="" calcmode="lin" valueType="num">
                                      <p:cBhvr>
                                        <p:cTn id="7" dur="1" fill="hold"/>
                                        <p:tgtEl>
                                          <p:spTgt spid="160770"/>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60771">
                                            <p:txEl>
                                              <p:pRg st="0" end="0"/>
                                            </p:txEl>
                                          </p:spTgt>
                                        </p:tgtEl>
                                        <p:attrNameLst>
                                          <p:attrName>style.visibility</p:attrName>
                                        </p:attrNameLst>
                                      </p:cBhvr>
                                      <p:to>
                                        <p:strVal val="visible"/>
                                      </p:to>
                                    </p:set>
                                    <p:animEffect transition="in" filter="dissolve">
                                      <p:cBhvr>
                                        <p:cTn id="12" dur="500"/>
                                        <p:tgtEl>
                                          <p:spTgt spid="16077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60771">
                                            <p:txEl>
                                              <p:pRg st="1" end="1"/>
                                            </p:txEl>
                                          </p:spTgt>
                                        </p:tgtEl>
                                        <p:attrNameLst>
                                          <p:attrName>style.visibility</p:attrName>
                                        </p:attrNameLst>
                                      </p:cBhvr>
                                      <p:to>
                                        <p:strVal val="visible"/>
                                      </p:to>
                                    </p:set>
                                    <p:animEffect transition="in" filter="dissolve">
                                      <p:cBhvr>
                                        <p:cTn id="17" dur="500"/>
                                        <p:tgtEl>
                                          <p:spTgt spid="16077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60771">
                                            <p:txEl>
                                              <p:pRg st="2" end="2"/>
                                            </p:txEl>
                                          </p:spTgt>
                                        </p:tgtEl>
                                        <p:attrNameLst>
                                          <p:attrName>style.visibility</p:attrName>
                                        </p:attrNameLst>
                                      </p:cBhvr>
                                      <p:to>
                                        <p:strVal val="visible"/>
                                      </p:to>
                                    </p:set>
                                    <p:animEffect transition="in" filter="dissolve">
                                      <p:cBhvr>
                                        <p:cTn id="22" dur="500"/>
                                        <p:tgtEl>
                                          <p:spTgt spid="160771">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60771">
                                            <p:txEl>
                                              <p:pRg st="3" end="3"/>
                                            </p:txEl>
                                          </p:spTgt>
                                        </p:tgtEl>
                                        <p:attrNameLst>
                                          <p:attrName>style.visibility</p:attrName>
                                        </p:attrNameLst>
                                      </p:cBhvr>
                                      <p:to>
                                        <p:strVal val="visible"/>
                                      </p:to>
                                    </p:set>
                                    <p:animEffect transition="in" filter="dissolve">
                                      <p:cBhvr>
                                        <p:cTn id="27" dur="500"/>
                                        <p:tgtEl>
                                          <p:spTgt spid="160771">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60771">
                                            <p:txEl>
                                              <p:pRg st="4" end="4"/>
                                            </p:txEl>
                                          </p:spTgt>
                                        </p:tgtEl>
                                        <p:attrNameLst>
                                          <p:attrName>style.visibility</p:attrName>
                                        </p:attrNameLst>
                                      </p:cBhvr>
                                      <p:to>
                                        <p:strVal val="visible"/>
                                      </p:to>
                                    </p:set>
                                    <p:animEffect transition="in" filter="dissolve">
                                      <p:cBhvr>
                                        <p:cTn id="32" dur="500"/>
                                        <p:tgtEl>
                                          <p:spTgt spid="160771">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60771">
                                            <p:txEl>
                                              <p:pRg st="5" end="5"/>
                                            </p:txEl>
                                          </p:spTgt>
                                        </p:tgtEl>
                                        <p:attrNameLst>
                                          <p:attrName>style.visibility</p:attrName>
                                        </p:attrNameLst>
                                      </p:cBhvr>
                                      <p:to>
                                        <p:strVal val="visible"/>
                                      </p:to>
                                    </p:set>
                                    <p:animEffect transition="in" filter="dissolve">
                                      <p:cBhvr>
                                        <p:cTn id="37" dur="500"/>
                                        <p:tgtEl>
                                          <p:spTgt spid="160771">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60771">
                                            <p:txEl>
                                              <p:pRg st="6" end="6"/>
                                            </p:txEl>
                                          </p:spTgt>
                                        </p:tgtEl>
                                        <p:attrNameLst>
                                          <p:attrName>style.visibility</p:attrName>
                                        </p:attrNameLst>
                                      </p:cBhvr>
                                      <p:to>
                                        <p:strVal val="visible"/>
                                      </p:to>
                                    </p:set>
                                    <p:animEffect transition="in" filter="dissolve">
                                      <p:cBhvr>
                                        <p:cTn id="42" dur="500"/>
                                        <p:tgtEl>
                                          <p:spTgt spid="16077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70" grpId="0" autoUpdateAnimBg="0"/>
      <p:bldP spid="160771" grpId="0" build="p" bldLvl="5"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DE1EF9C6-15D5-4E5B-8AB5-0D703E653235}" type="datetime1">
              <a:rPr lang="de-DE"/>
              <a:pPr/>
              <a:t>21.04.2010</a:t>
            </a:fld>
            <a:endParaRPr lang="de-DE"/>
          </a:p>
        </p:txBody>
      </p:sp>
      <p:sp>
        <p:nvSpPr>
          <p:cNvPr id="5" name="Fußzeilenplatzhalter 4"/>
          <p:cNvSpPr>
            <a:spLocks noGrp="1"/>
          </p:cNvSpPr>
          <p:nvPr>
            <p:ph type="ftr" sz="quarter" idx="11"/>
          </p:nvPr>
        </p:nvSpPr>
        <p:spPr/>
        <p:txBody>
          <a:bodyPr/>
          <a:lstStyle/>
          <a:p>
            <a:r>
              <a:rPr lang="de-DE"/>
              <a:t>© RA Michael Hoffmann</a:t>
            </a:r>
          </a:p>
        </p:txBody>
      </p:sp>
      <p:sp>
        <p:nvSpPr>
          <p:cNvPr id="6" name="Foliennummernplatzhalter 5"/>
          <p:cNvSpPr>
            <a:spLocks noGrp="1"/>
          </p:cNvSpPr>
          <p:nvPr>
            <p:ph type="sldNum" sz="quarter" idx="12"/>
          </p:nvPr>
        </p:nvSpPr>
        <p:spPr/>
        <p:txBody>
          <a:bodyPr/>
          <a:lstStyle/>
          <a:p>
            <a:fld id="{CFF99E4C-26F3-44E1-972C-8AF6740144D1}" type="slidenum">
              <a:rPr lang="de-DE"/>
              <a:pPr/>
              <a:t>16</a:t>
            </a:fld>
            <a:endParaRPr lang="de-DE"/>
          </a:p>
        </p:txBody>
      </p:sp>
      <p:sp>
        <p:nvSpPr>
          <p:cNvPr id="162818" name="Rectangle 2"/>
          <p:cNvSpPr>
            <a:spLocks noGrp="1" noChangeArrowheads="1"/>
          </p:cNvSpPr>
          <p:nvPr>
            <p:ph type="title"/>
          </p:nvPr>
        </p:nvSpPr>
        <p:spPr/>
        <p:txBody>
          <a:bodyPr/>
          <a:lstStyle/>
          <a:p>
            <a:pPr algn="ctr"/>
            <a:r>
              <a:rPr lang="de-DE" sz="2800" b="1" dirty="0">
                <a:solidFill>
                  <a:srgbClr val="000000"/>
                </a:solidFill>
              </a:rPr>
              <a:t>Details des § 5 Abs. </a:t>
            </a:r>
            <a:r>
              <a:rPr lang="de-DE" sz="2800" b="1" dirty="0" smtClean="0">
                <a:solidFill>
                  <a:srgbClr val="000000"/>
                </a:solidFill>
              </a:rPr>
              <a:t>1</a:t>
            </a:r>
            <a:endParaRPr lang="de-DE" sz="2800" b="1" dirty="0">
              <a:solidFill>
                <a:srgbClr val="000000"/>
              </a:solidFill>
            </a:endParaRPr>
          </a:p>
        </p:txBody>
      </p:sp>
      <p:sp>
        <p:nvSpPr>
          <p:cNvPr id="162819" name="Rectangle 3" descr="Rectangle: Click to edit Master text styles&#10;Second level&#10;Third level&#10;Fourth level&#10;Fifth level"/>
          <p:cNvSpPr>
            <a:spLocks noGrp="1" noChangeArrowheads="1"/>
          </p:cNvSpPr>
          <p:nvPr>
            <p:ph type="body" idx="1"/>
          </p:nvPr>
        </p:nvSpPr>
        <p:spPr/>
        <p:txBody>
          <a:bodyPr/>
          <a:lstStyle/>
          <a:p>
            <a:pPr marL="609600" indent="-609600" algn="just">
              <a:lnSpc>
                <a:spcPct val="90000"/>
              </a:lnSpc>
              <a:buSzTx/>
              <a:buFont typeface="Wingdings" pitchFamily="2" charset="2"/>
              <a:buAutoNum type="arabicPeriod" startAt="4"/>
            </a:pPr>
            <a:r>
              <a:rPr lang="de-DE" sz="2800" dirty="0">
                <a:solidFill>
                  <a:srgbClr val="000000"/>
                </a:solidFill>
              </a:rPr>
              <a:t>§ 5 Abs. </a:t>
            </a:r>
            <a:r>
              <a:rPr lang="de-DE" sz="2800" dirty="0" smtClean="0">
                <a:solidFill>
                  <a:srgbClr val="000000"/>
                </a:solidFill>
              </a:rPr>
              <a:t>1 </a:t>
            </a:r>
            <a:r>
              <a:rPr lang="de-DE" sz="2800" dirty="0">
                <a:solidFill>
                  <a:srgbClr val="000000"/>
                </a:solidFill>
              </a:rPr>
              <a:t>S. 2 Nr. 3</a:t>
            </a:r>
          </a:p>
          <a:p>
            <a:pPr marL="990600" lvl="1" indent="-533400" algn="just">
              <a:lnSpc>
                <a:spcPct val="90000"/>
              </a:lnSpc>
              <a:buSzTx/>
              <a:buFont typeface="Wingdings" pitchFamily="2" charset="2"/>
              <a:buAutoNum type="arabicPeriod"/>
            </a:pPr>
            <a:r>
              <a:rPr lang="de-DE" sz="2400" dirty="0">
                <a:solidFill>
                  <a:srgbClr val="000000"/>
                </a:solidFill>
              </a:rPr>
              <a:t>geschäftliche Verhältnisse</a:t>
            </a:r>
          </a:p>
          <a:p>
            <a:pPr marL="1371600" lvl="2" indent="-457200" algn="just">
              <a:lnSpc>
                <a:spcPct val="90000"/>
              </a:lnSpc>
              <a:buSzTx/>
              <a:buFont typeface="Wingdings" pitchFamily="2" charset="2"/>
              <a:buAutoNum type="alphaLcParenR"/>
            </a:pPr>
            <a:r>
              <a:rPr lang="de-DE" sz="2000" dirty="0">
                <a:solidFill>
                  <a:srgbClr val="000000"/>
                </a:solidFill>
              </a:rPr>
              <a:t>Auslegung des Begriffs (wie bei Werbung i.S.d. § 7)</a:t>
            </a:r>
          </a:p>
          <a:p>
            <a:pPr marL="1371600" lvl="2" indent="-457200" algn="just">
              <a:lnSpc>
                <a:spcPct val="90000"/>
              </a:lnSpc>
              <a:buSzTx/>
              <a:buFont typeface="Wingdings" pitchFamily="2" charset="2"/>
              <a:buAutoNum type="alphaLcParenR"/>
            </a:pPr>
            <a:r>
              <a:rPr lang="de-DE" sz="2000" dirty="0">
                <a:solidFill>
                  <a:srgbClr val="000000"/>
                </a:solidFill>
              </a:rPr>
              <a:t>Alleinstellungs- und Spitzengruppenwerbung</a:t>
            </a:r>
          </a:p>
          <a:p>
            <a:pPr marL="1752600" lvl="3" indent="-381000" algn="just">
              <a:lnSpc>
                <a:spcPct val="90000"/>
              </a:lnSpc>
              <a:buSzTx/>
              <a:buFont typeface="Wingdings" pitchFamily="2" charset="2"/>
              <a:buAutoNum type="alphaLcParenR" startAt="27"/>
            </a:pPr>
            <a:r>
              <a:rPr lang="de-DE" sz="1800" dirty="0">
                <a:solidFill>
                  <a:srgbClr val="000000"/>
                </a:solidFill>
              </a:rPr>
              <a:t>Produkt und damit Mitbewerber verfügt über Vorsprung!</a:t>
            </a:r>
          </a:p>
          <a:p>
            <a:pPr marL="1752600" lvl="3" indent="-381000" algn="just">
              <a:lnSpc>
                <a:spcPct val="90000"/>
              </a:lnSpc>
              <a:buSzTx/>
              <a:buFont typeface="Wingdings" pitchFamily="2" charset="2"/>
              <a:buAutoNum type="alphaLcParenR" startAt="27"/>
            </a:pPr>
            <a:r>
              <a:rPr lang="de-DE" sz="1800" dirty="0">
                <a:solidFill>
                  <a:srgbClr val="000000"/>
                </a:solidFill>
              </a:rPr>
              <a:t>Spitzengruppe bedeutet wirklich </a:t>
            </a:r>
            <a:r>
              <a:rPr lang="de-DE" sz="1800" dirty="0" err="1">
                <a:solidFill>
                  <a:srgbClr val="000000"/>
                </a:solidFill>
              </a:rPr>
              <a:t>and</a:t>
            </a:r>
            <a:r>
              <a:rPr lang="de-DE" sz="1800" dirty="0">
                <a:solidFill>
                  <a:srgbClr val="000000"/>
                </a:solidFill>
              </a:rPr>
              <a:t> er Spitze.</a:t>
            </a:r>
          </a:p>
          <a:p>
            <a:pPr marL="1752600" lvl="3" indent="-381000" algn="just">
              <a:lnSpc>
                <a:spcPct val="90000"/>
              </a:lnSpc>
              <a:buSzTx/>
              <a:buFont typeface="Wingdings" pitchFamily="2" charset="2"/>
              <a:buAutoNum type="alphaLcParenR" startAt="27"/>
            </a:pPr>
            <a:r>
              <a:rPr lang="de-DE" sz="1800" dirty="0">
                <a:solidFill>
                  <a:srgbClr val="000000"/>
                </a:solidFill>
              </a:rPr>
              <a:t>Liegt in der Regel vor wenn Superlative verwendet werden.</a:t>
            </a:r>
          </a:p>
          <a:p>
            <a:pPr marL="990600" lvl="1" indent="-533400" algn="just">
              <a:lnSpc>
                <a:spcPct val="90000"/>
              </a:lnSpc>
              <a:buSzTx/>
              <a:buFont typeface="Wingdings" pitchFamily="2" charset="2"/>
              <a:buAutoNum type="arabicPeriod"/>
            </a:pPr>
            <a:r>
              <a:rPr lang="de-DE" sz="2400" dirty="0">
                <a:solidFill>
                  <a:srgbClr val="000000"/>
                </a:solidFill>
              </a:rPr>
              <a:t>Art, Eigenschaften und Rechte des Werbenden</a:t>
            </a:r>
          </a:p>
          <a:p>
            <a:pPr marL="1371600" lvl="2" indent="-457200" algn="just">
              <a:lnSpc>
                <a:spcPct val="90000"/>
              </a:lnSpc>
              <a:buSzTx/>
              <a:buFont typeface="Wingdings" pitchFamily="2" charset="2"/>
              <a:buNone/>
            </a:pPr>
            <a:r>
              <a:rPr lang="de-DE" sz="2000" dirty="0">
                <a:solidFill>
                  <a:srgbClr val="000000"/>
                </a:solidFill>
              </a:rPr>
              <a:t>Bsp. Autorisierte Vertragswerkstatt </a:t>
            </a:r>
          </a:p>
          <a:p>
            <a:pPr marL="990600" lvl="1" indent="-533400" algn="just">
              <a:lnSpc>
                <a:spcPct val="90000"/>
              </a:lnSpc>
              <a:buSzTx/>
              <a:buFont typeface="Wingdings" pitchFamily="2" charset="2"/>
              <a:buAutoNum type="arabicPeriod"/>
            </a:pPr>
            <a:r>
              <a:rPr lang="de-DE" sz="2400" dirty="0">
                <a:solidFill>
                  <a:srgbClr val="000000"/>
                </a:solidFill>
              </a:rPr>
              <a:t>sonstige in Nr. 3 genannte.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499"/>
                                          </p:stCondLst>
                                        </p:cTn>
                                        <p:tgtEl>
                                          <p:spTgt spid="162818"/>
                                        </p:tgtEl>
                                        <p:attrNameLst>
                                          <p:attrName>style.visibility</p:attrName>
                                        </p:attrNameLst>
                                      </p:cBhvr>
                                      <p:to>
                                        <p:strVal val="visible"/>
                                      </p:to>
                                    </p:set>
                                    <p:anim to="" calcmode="lin" valueType="num">
                                      <p:cBhvr>
                                        <p:cTn id="7" dur="1" fill="hold"/>
                                        <p:tgtEl>
                                          <p:spTgt spid="162818"/>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62819">
                                            <p:txEl>
                                              <p:pRg st="0" end="0"/>
                                            </p:txEl>
                                          </p:spTgt>
                                        </p:tgtEl>
                                        <p:attrNameLst>
                                          <p:attrName>style.visibility</p:attrName>
                                        </p:attrNameLst>
                                      </p:cBhvr>
                                      <p:to>
                                        <p:strVal val="visible"/>
                                      </p:to>
                                    </p:set>
                                    <p:animEffect transition="in" filter="dissolve">
                                      <p:cBhvr>
                                        <p:cTn id="12" dur="500"/>
                                        <p:tgtEl>
                                          <p:spTgt spid="16281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62819">
                                            <p:txEl>
                                              <p:pRg st="1" end="1"/>
                                            </p:txEl>
                                          </p:spTgt>
                                        </p:tgtEl>
                                        <p:attrNameLst>
                                          <p:attrName>style.visibility</p:attrName>
                                        </p:attrNameLst>
                                      </p:cBhvr>
                                      <p:to>
                                        <p:strVal val="visible"/>
                                      </p:to>
                                    </p:set>
                                    <p:animEffect transition="in" filter="dissolve">
                                      <p:cBhvr>
                                        <p:cTn id="17" dur="500"/>
                                        <p:tgtEl>
                                          <p:spTgt spid="16281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62819">
                                            <p:txEl>
                                              <p:pRg st="2" end="2"/>
                                            </p:txEl>
                                          </p:spTgt>
                                        </p:tgtEl>
                                        <p:attrNameLst>
                                          <p:attrName>style.visibility</p:attrName>
                                        </p:attrNameLst>
                                      </p:cBhvr>
                                      <p:to>
                                        <p:strVal val="visible"/>
                                      </p:to>
                                    </p:set>
                                    <p:animEffect transition="in" filter="dissolve">
                                      <p:cBhvr>
                                        <p:cTn id="22" dur="500"/>
                                        <p:tgtEl>
                                          <p:spTgt spid="16281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62819">
                                            <p:txEl>
                                              <p:pRg st="3" end="3"/>
                                            </p:txEl>
                                          </p:spTgt>
                                        </p:tgtEl>
                                        <p:attrNameLst>
                                          <p:attrName>style.visibility</p:attrName>
                                        </p:attrNameLst>
                                      </p:cBhvr>
                                      <p:to>
                                        <p:strVal val="visible"/>
                                      </p:to>
                                    </p:set>
                                    <p:animEffect transition="in" filter="dissolve">
                                      <p:cBhvr>
                                        <p:cTn id="27" dur="500"/>
                                        <p:tgtEl>
                                          <p:spTgt spid="16281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62819">
                                            <p:txEl>
                                              <p:pRg st="4" end="4"/>
                                            </p:txEl>
                                          </p:spTgt>
                                        </p:tgtEl>
                                        <p:attrNameLst>
                                          <p:attrName>style.visibility</p:attrName>
                                        </p:attrNameLst>
                                      </p:cBhvr>
                                      <p:to>
                                        <p:strVal val="visible"/>
                                      </p:to>
                                    </p:set>
                                    <p:animEffect transition="in" filter="dissolve">
                                      <p:cBhvr>
                                        <p:cTn id="32" dur="500"/>
                                        <p:tgtEl>
                                          <p:spTgt spid="162819">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62819">
                                            <p:txEl>
                                              <p:pRg st="5" end="5"/>
                                            </p:txEl>
                                          </p:spTgt>
                                        </p:tgtEl>
                                        <p:attrNameLst>
                                          <p:attrName>style.visibility</p:attrName>
                                        </p:attrNameLst>
                                      </p:cBhvr>
                                      <p:to>
                                        <p:strVal val="visible"/>
                                      </p:to>
                                    </p:set>
                                    <p:animEffect transition="in" filter="dissolve">
                                      <p:cBhvr>
                                        <p:cTn id="37" dur="500"/>
                                        <p:tgtEl>
                                          <p:spTgt spid="162819">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62819">
                                            <p:txEl>
                                              <p:pRg st="6" end="6"/>
                                            </p:txEl>
                                          </p:spTgt>
                                        </p:tgtEl>
                                        <p:attrNameLst>
                                          <p:attrName>style.visibility</p:attrName>
                                        </p:attrNameLst>
                                      </p:cBhvr>
                                      <p:to>
                                        <p:strVal val="visible"/>
                                      </p:to>
                                    </p:set>
                                    <p:animEffect transition="in" filter="dissolve">
                                      <p:cBhvr>
                                        <p:cTn id="42" dur="500"/>
                                        <p:tgtEl>
                                          <p:spTgt spid="162819">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62819">
                                            <p:txEl>
                                              <p:pRg st="7" end="7"/>
                                            </p:txEl>
                                          </p:spTgt>
                                        </p:tgtEl>
                                        <p:attrNameLst>
                                          <p:attrName>style.visibility</p:attrName>
                                        </p:attrNameLst>
                                      </p:cBhvr>
                                      <p:to>
                                        <p:strVal val="visible"/>
                                      </p:to>
                                    </p:set>
                                    <p:animEffect transition="in" filter="dissolve">
                                      <p:cBhvr>
                                        <p:cTn id="47" dur="500"/>
                                        <p:tgtEl>
                                          <p:spTgt spid="162819">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62819">
                                            <p:txEl>
                                              <p:pRg st="8" end="8"/>
                                            </p:txEl>
                                          </p:spTgt>
                                        </p:tgtEl>
                                        <p:attrNameLst>
                                          <p:attrName>style.visibility</p:attrName>
                                        </p:attrNameLst>
                                      </p:cBhvr>
                                      <p:to>
                                        <p:strVal val="visible"/>
                                      </p:to>
                                    </p:set>
                                    <p:animEffect transition="in" filter="dissolve">
                                      <p:cBhvr>
                                        <p:cTn id="52" dur="500"/>
                                        <p:tgtEl>
                                          <p:spTgt spid="162819">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162819">
                                            <p:txEl>
                                              <p:pRg st="9" end="9"/>
                                            </p:txEl>
                                          </p:spTgt>
                                        </p:tgtEl>
                                        <p:attrNameLst>
                                          <p:attrName>style.visibility</p:attrName>
                                        </p:attrNameLst>
                                      </p:cBhvr>
                                      <p:to>
                                        <p:strVal val="visible"/>
                                      </p:to>
                                    </p:set>
                                    <p:animEffect transition="in" filter="dissolve">
                                      <p:cBhvr>
                                        <p:cTn id="57" dur="500"/>
                                        <p:tgtEl>
                                          <p:spTgt spid="16281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18" grpId="0" autoUpdateAnimBg="0"/>
      <p:bldP spid="162819" grpId="0" build="p" bldLvl="5"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998A768B-2ECB-49AC-99D1-407955695287}" type="datetime1">
              <a:rPr lang="de-DE"/>
              <a:pPr/>
              <a:t>21.04.2010</a:t>
            </a:fld>
            <a:endParaRPr lang="de-DE"/>
          </a:p>
        </p:txBody>
      </p:sp>
      <p:sp>
        <p:nvSpPr>
          <p:cNvPr id="5" name="Fußzeilenplatzhalter 4"/>
          <p:cNvSpPr>
            <a:spLocks noGrp="1"/>
          </p:cNvSpPr>
          <p:nvPr>
            <p:ph type="ftr" sz="quarter" idx="11"/>
          </p:nvPr>
        </p:nvSpPr>
        <p:spPr/>
        <p:txBody>
          <a:bodyPr/>
          <a:lstStyle/>
          <a:p>
            <a:r>
              <a:rPr lang="de-DE"/>
              <a:t>© RA Michael Hoffmann</a:t>
            </a:r>
          </a:p>
        </p:txBody>
      </p:sp>
      <p:sp>
        <p:nvSpPr>
          <p:cNvPr id="6" name="Foliennummernplatzhalter 5"/>
          <p:cNvSpPr>
            <a:spLocks noGrp="1"/>
          </p:cNvSpPr>
          <p:nvPr>
            <p:ph type="sldNum" sz="quarter" idx="12"/>
          </p:nvPr>
        </p:nvSpPr>
        <p:spPr/>
        <p:txBody>
          <a:bodyPr/>
          <a:lstStyle/>
          <a:p>
            <a:fld id="{C2CFFF60-C01E-43C2-86C3-F47A3C5F8947}" type="slidenum">
              <a:rPr lang="de-DE"/>
              <a:pPr/>
              <a:t>17</a:t>
            </a:fld>
            <a:endParaRPr lang="de-DE"/>
          </a:p>
        </p:txBody>
      </p:sp>
      <p:sp>
        <p:nvSpPr>
          <p:cNvPr id="164866" name="Rectangle 2"/>
          <p:cNvSpPr>
            <a:spLocks noGrp="1" noChangeArrowheads="1"/>
          </p:cNvSpPr>
          <p:nvPr>
            <p:ph type="title"/>
          </p:nvPr>
        </p:nvSpPr>
        <p:spPr/>
        <p:txBody>
          <a:bodyPr/>
          <a:lstStyle/>
          <a:p>
            <a:pPr algn="ctr"/>
            <a:r>
              <a:rPr lang="de-DE" sz="2800" b="1" dirty="0">
                <a:solidFill>
                  <a:srgbClr val="000000"/>
                </a:solidFill>
              </a:rPr>
              <a:t>Der Tatbestand des § 5 III UWG</a:t>
            </a:r>
          </a:p>
        </p:txBody>
      </p:sp>
      <p:sp>
        <p:nvSpPr>
          <p:cNvPr id="164867" name="Rectangle 3" descr="Rectangle: Click to edit Master text styles&#10;Second level&#10;Third level&#10;Fourth level&#10;Fifth level"/>
          <p:cNvSpPr>
            <a:spLocks noGrp="1" noChangeArrowheads="1"/>
          </p:cNvSpPr>
          <p:nvPr>
            <p:ph type="body" idx="1"/>
          </p:nvPr>
        </p:nvSpPr>
        <p:spPr/>
        <p:txBody>
          <a:bodyPr/>
          <a:lstStyle/>
          <a:p>
            <a:pPr marL="609600" indent="-609600" algn="just">
              <a:buSzTx/>
              <a:buFont typeface="Wingdings" pitchFamily="2" charset="2"/>
              <a:buNone/>
            </a:pPr>
            <a:r>
              <a:rPr lang="de-DE">
                <a:solidFill>
                  <a:srgbClr val="000000"/>
                </a:solidFill>
              </a:rPr>
              <a:t>§ 5 III enthält (nur) eine Auslegungsregel</a:t>
            </a:r>
            <a:br>
              <a:rPr lang="de-DE">
                <a:solidFill>
                  <a:srgbClr val="000000"/>
                </a:solidFill>
              </a:rPr>
            </a:br>
            <a:r>
              <a:rPr lang="de-DE">
                <a:solidFill>
                  <a:srgbClr val="000000"/>
                </a:solidFill>
              </a:rPr>
              <a:t>Entscheidend ist der Gesamteindruck der Werbung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499"/>
                                          </p:stCondLst>
                                        </p:cTn>
                                        <p:tgtEl>
                                          <p:spTgt spid="164866"/>
                                        </p:tgtEl>
                                        <p:attrNameLst>
                                          <p:attrName>style.visibility</p:attrName>
                                        </p:attrNameLst>
                                      </p:cBhvr>
                                      <p:to>
                                        <p:strVal val="visible"/>
                                      </p:to>
                                    </p:set>
                                    <p:anim to="" calcmode="lin" valueType="num">
                                      <p:cBhvr>
                                        <p:cTn id="7" dur="1" fill="hold"/>
                                        <p:tgtEl>
                                          <p:spTgt spid="164866"/>
                                        </p:tgtEl>
                                        <p:attrNameLst>
                                          <p:attrName/>
                                        </p:attrNameLst>
                                      </p:cBhvr>
                                    </p:anim>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64867">
                                            <p:txEl>
                                              <p:pRg st="0" end="0"/>
                                            </p:txEl>
                                          </p:spTgt>
                                        </p:tgtEl>
                                        <p:attrNameLst>
                                          <p:attrName>style.visibility</p:attrName>
                                        </p:attrNameLst>
                                      </p:cBhvr>
                                      <p:to>
                                        <p:strVal val="visible"/>
                                      </p:to>
                                    </p:set>
                                    <p:animEffect transition="in" filter="dissolve">
                                      <p:cBhvr>
                                        <p:cTn id="11" dur="500"/>
                                        <p:tgtEl>
                                          <p:spTgt spid="16486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866" grpId="0" autoUpdateAnimBg="0"/>
      <p:bldP spid="164867" grpId="0" build="p" bldLvl="5" autoUpdateAnimBg="0" advAuto="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EBF5232E-6D79-4069-B56F-790496B110E8}" type="datetime1">
              <a:rPr lang="de-DE"/>
              <a:pPr/>
              <a:t>21.04.2010</a:t>
            </a:fld>
            <a:endParaRPr lang="de-DE"/>
          </a:p>
        </p:txBody>
      </p:sp>
      <p:sp>
        <p:nvSpPr>
          <p:cNvPr id="5" name="Fußzeilenplatzhalter 4"/>
          <p:cNvSpPr>
            <a:spLocks noGrp="1"/>
          </p:cNvSpPr>
          <p:nvPr>
            <p:ph type="ftr" sz="quarter" idx="11"/>
          </p:nvPr>
        </p:nvSpPr>
        <p:spPr/>
        <p:txBody>
          <a:bodyPr/>
          <a:lstStyle/>
          <a:p>
            <a:r>
              <a:rPr lang="de-DE"/>
              <a:t>© RA Michael Hoffmann</a:t>
            </a:r>
          </a:p>
        </p:txBody>
      </p:sp>
      <p:sp>
        <p:nvSpPr>
          <p:cNvPr id="6" name="Foliennummernplatzhalter 5"/>
          <p:cNvSpPr>
            <a:spLocks noGrp="1"/>
          </p:cNvSpPr>
          <p:nvPr>
            <p:ph type="sldNum" sz="quarter" idx="12"/>
          </p:nvPr>
        </p:nvSpPr>
        <p:spPr/>
        <p:txBody>
          <a:bodyPr/>
          <a:lstStyle/>
          <a:p>
            <a:fld id="{3FD2189D-772F-4AFF-ADD4-B51141120264}" type="slidenum">
              <a:rPr lang="de-DE"/>
              <a:pPr/>
              <a:t>18</a:t>
            </a:fld>
            <a:endParaRPr lang="de-DE"/>
          </a:p>
        </p:txBody>
      </p:sp>
      <p:sp>
        <p:nvSpPr>
          <p:cNvPr id="166914" name="Rectangle 2"/>
          <p:cNvSpPr>
            <a:spLocks noGrp="1" noChangeArrowheads="1"/>
          </p:cNvSpPr>
          <p:nvPr>
            <p:ph type="title"/>
          </p:nvPr>
        </p:nvSpPr>
        <p:spPr/>
        <p:txBody>
          <a:bodyPr/>
          <a:lstStyle/>
          <a:p>
            <a:pPr algn="ctr"/>
            <a:r>
              <a:rPr lang="de-DE" sz="2800" b="1">
                <a:solidFill>
                  <a:srgbClr val="000000"/>
                </a:solidFill>
              </a:rPr>
              <a:t>Der Tatbestand des § 5 IV UWG</a:t>
            </a:r>
          </a:p>
        </p:txBody>
      </p:sp>
      <p:sp>
        <p:nvSpPr>
          <p:cNvPr id="166915" name="Rectangle 3" descr="Rectangle: Click to edit Master text styles&#10;Second level&#10;Third level&#10;Fourth level&#10;Fifth level"/>
          <p:cNvSpPr>
            <a:spLocks noGrp="1" noChangeArrowheads="1"/>
          </p:cNvSpPr>
          <p:nvPr>
            <p:ph type="body" idx="1"/>
          </p:nvPr>
        </p:nvSpPr>
        <p:spPr/>
        <p:txBody>
          <a:bodyPr/>
          <a:lstStyle/>
          <a:p>
            <a:pPr marL="609600" indent="-609600" algn="just">
              <a:lnSpc>
                <a:spcPct val="90000"/>
              </a:lnSpc>
              <a:buSzTx/>
              <a:buFont typeface="Wingdings" pitchFamily="2" charset="2"/>
              <a:buAutoNum type="arabicPeriod"/>
            </a:pPr>
            <a:r>
              <a:rPr lang="de-DE" sz="2800">
                <a:solidFill>
                  <a:srgbClr val="000000"/>
                </a:solidFill>
              </a:rPr>
              <a:t>Gegenstand der Irreführung</a:t>
            </a:r>
          </a:p>
          <a:p>
            <a:pPr marL="990600" lvl="1" indent="-533400" algn="just">
              <a:lnSpc>
                <a:spcPct val="90000"/>
              </a:lnSpc>
              <a:buSzTx/>
              <a:buFont typeface="Wingdings" pitchFamily="2" charset="2"/>
              <a:buAutoNum type="alphaLcParenR"/>
            </a:pPr>
            <a:r>
              <a:rPr lang="de-DE" sz="2400">
                <a:solidFill>
                  <a:srgbClr val="000000"/>
                </a:solidFill>
              </a:rPr>
              <a:t>Unzulässig wird die Werbung, wenn mit der Sparwirkung irregeführt wird</a:t>
            </a:r>
          </a:p>
          <a:p>
            <a:pPr marL="990600" lvl="1" indent="-533400" algn="just">
              <a:lnSpc>
                <a:spcPct val="90000"/>
              </a:lnSpc>
              <a:buSzTx/>
              <a:buFont typeface="Wingdings" pitchFamily="2" charset="2"/>
              <a:buAutoNum type="alphaLcParenR"/>
            </a:pPr>
            <a:r>
              <a:rPr lang="de-DE" sz="2400">
                <a:solidFill>
                  <a:srgbClr val="000000"/>
                </a:solidFill>
              </a:rPr>
              <a:t>Unzulässig ist auch der Fall, dass der frühere Preis nicht stimmte oder nicht dauerhaft war (Einzelfallprüfung)</a:t>
            </a:r>
          </a:p>
          <a:p>
            <a:pPr marL="609600" indent="-609600" algn="just">
              <a:lnSpc>
                <a:spcPct val="90000"/>
              </a:lnSpc>
              <a:buSzTx/>
              <a:buFont typeface="Wingdings" pitchFamily="2" charset="2"/>
              <a:buAutoNum type="arabicPeriod"/>
            </a:pPr>
            <a:r>
              <a:rPr lang="de-DE" sz="2800">
                <a:solidFill>
                  <a:srgbClr val="000000"/>
                </a:solidFill>
              </a:rPr>
              <a:t>Beweislast</a:t>
            </a:r>
          </a:p>
          <a:p>
            <a:pPr marL="990600" lvl="1" indent="-533400" algn="just">
              <a:lnSpc>
                <a:spcPct val="90000"/>
              </a:lnSpc>
              <a:buSzTx/>
              <a:buFont typeface="Wingdings" pitchFamily="2" charset="2"/>
              <a:buAutoNum type="alphaLcParenR"/>
            </a:pPr>
            <a:r>
              <a:rPr lang="de-DE" sz="2400">
                <a:solidFill>
                  <a:srgbClr val="000000"/>
                </a:solidFill>
              </a:rPr>
              <a:t>Die Beweislast wird i.S.d. Abmahnenden umgekehrt. </a:t>
            </a:r>
          </a:p>
          <a:p>
            <a:pPr marL="990600" lvl="1" indent="-533400" algn="just">
              <a:lnSpc>
                <a:spcPct val="90000"/>
              </a:lnSpc>
              <a:buSzTx/>
              <a:buFont typeface="Wingdings" pitchFamily="2" charset="2"/>
              <a:buAutoNum type="alphaLcParenR"/>
            </a:pPr>
            <a:r>
              <a:rPr lang="de-DE" sz="2400">
                <a:solidFill>
                  <a:srgbClr val="000000"/>
                </a:solidFill>
              </a:rPr>
              <a:t>Grund ist die sonst bestehende faktische Unmöglichkeit der Durchsetzung der Rechte.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499"/>
                                          </p:stCondLst>
                                        </p:cTn>
                                        <p:tgtEl>
                                          <p:spTgt spid="166914"/>
                                        </p:tgtEl>
                                        <p:attrNameLst>
                                          <p:attrName>style.visibility</p:attrName>
                                        </p:attrNameLst>
                                      </p:cBhvr>
                                      <p:to>
                                        <p:strVal val="visible"/>
                                      </p:to>
                                    </p:set>
                                    <p:anim to="" calcmode="lin" valueType="num">
                                      <p:cBhvr>
                                        <p:cTn id="7" dur="1" fill="hold"/>
                                        <p:tgtEl>
                                          <p:spTgt spid="166914"/>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66915">
                                            <p:txEl>
                                              <p:pRg st="0" end="0"/>
                                            </p:txEl>
                                          </p:spTgt>
                                        </p:tgtEl>
                                        <p:attrNameLst>
                                          <p:attrName>style.visibility</p:attrName>
                                        </p:attrNameLst>
                                      </p:cBhvr>
                                      <p:to>
                                        <p:strVal val="visible"/>
                                      </p:to>
                                    </p:set>
                                    <p:animEffect transition="in" filter="dissolve">
                                      <p:cBhvr>
                                        <p:cTn id="12" dur="500"/>
                                        <p:tgtEl>
                                          <p:spTgt spid="16691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66915">
                                            <p:txEl>
                                              <p:pRg st="1" end="1"/>
                                            </p:txEl>
                                          </p:spTgt>
                                        </p:tgtEl>
                                        <p:attrNameLst>
                                          <p:attrName>style.visibility</p:attrName>
                                        </p:attrNameLst>
                                      </p:cBhvr>
                                      <p:to>
                                        <p:strVal val="visible"/>
                                      </p:to>
                                    </p:set>
                                    <p:animEffect transition="in" filter="dissolve">
                                      <p:cBhvr>
                                        <p:cTn id="17" dur="500"/>
                                        <p:tgtEl>
                                          <p:spTgt spid="16691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66915">
                                            <p:txEl>
                                              <p:pRg st="2" end="2"/>
                                            </p:txEl>
                                          </p:spTgt>
                                        </p:tgtEl>
                                        <p:attrNameLst>
                                          <p:attrName>style.visibility</p:attrName>
                                        </p:attrNameLst>
                                      </p:cBhvr>
                                      <p:to>
                                        <p:strVal val="visible"/>
                                      </p:to>
                                    </p:set>
                                    <p:animEffect transition="in" filter="dissolve">
                                      <p:cBhvr>
                                        <p:cTn id="22" dur="500"/>
                                        <p:tgtEl>
                                          <p:spTgt spid="16691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66915">
                                            <p:txEl>
                                              <p:pRg st="3" end="3"/>
                                            </p:txEl>
                                          </p:spTgt>
                                        </p:tgtEl>
                                        <p:attrNameLst>
                                          <p:attrName>style.visibility</p:attrName>
                                        </p:attrNameLst>
                                      </p:cBhvr>
                                      <p:to>
                                        <p:strVal val="visible"/>
                                      </p:to>
                                    </p:set>
                                    <p:animEffect transition="in" filter="dissolve">
                                      <p:cBhvr>
                                        <p:cTn id="27" dur="500"/>
                                        <p:tgtEl>
                                          <p:spTgt spid="16691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66915">
                                            <p:txEl>
                                              <p:pRg st="4" end="4"/>
                                            </p:txEl>
                                          </p:spTgt>
                                        </p:tgtEl>
                                        <p:attrNameLst>
                                          <p:attrName>style.visibility</p:attrName>
                                        </p:attrNameLst>
                                      </p:cBhvr>
                                      <p:to>
                                        <p:strVal val="visible"/>
                                      </p:to>
                                    </p:set>
                                    <p:animEffect transition="in" filter="dissolve">
                                      <p:cBhvr>
                                        <p:cTn id="32" dur="500"/>
                                        <p:tgtEl>
                                          <p:spTgt spid="16691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66915">
                                            <p:txEl>
                                              <p:pRg st="5" end="5"/>
                                            </p:txEl>
                                          </p:spTgt>
                                        </p:tgtEl>
                                        <p:attrNameLst>
                                          <p:attrName>style.visibility</p:attrName>
                                        </p:attrNameLst>
                                      </p:cBhvr>
                                      <p:to>
                                        <p:strVal val="visible"/>
                                      </p:to>
                                    </p:set>
                                    <p:animEffect transition="in" filter="dissolve">
                                      <p:cBhvr>
                                        <p:cTn id="37" dur="500"/>
                                        <p:tgtEl>
                                          <p:spTgt spid="16691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14" grpId="0" autoUpdateAnimBg="0"/>
      <p:bldP spid="166915" grpId="0" build="p" bldLvl="5"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0277642A-E20B-4483-AA87-A2859468E48F}" type="datetime1">
              <a:rPr lang="de-DE"/>
              <a:pPr/>
              <a:t>21.04.2010</a:t>
            </a:fld>
            <a:endParaRPr lang="de-DE"/>
          </a:p>
        </p:txBody>
      </p:sp>
      <p:sp>
        <p:nvSpPr>
          <p:cNvPr id="5" name="Fußzeilenplatzhalter 4"/>
          <p:cNvSpPr>
            <a:spLocks noGrp="1"/>
          </p:cNvSpPr>
          <p:nvPr>
            <p:ph type="ftr" sz="quarter" idx="11"/>
          </p:nvPr>
        </p:nvSpPr>
        <p:spPr/>
        <p:txBody>
          <a:bodyPr/>
          <a:lstStyle/>
          <a:p>
            <a:r>
              <a:rPr lang="de-DE"/>
              <a:t>© RA Michael Hoffmann</a:t>
            </a:r>
          </a:p>
        </p:txBody>
      </p:sp>
      <p:sp>
        <p:nvSpPr>
          <p:cNvPr id="6" name="Foliennummernplatzhalter 5"/>
          <p:cNvSpPr>
            <a:spLocks noGrp="1"/>
          </p:cNvSpPr>
          <p:nvPr>
            <p:ph type="sldNum" sz="quarter" idx="12"/>
          </p:nvPr>
        </p:nvSpPr>
        <p:spPr/>
        <p:txBody>
          <a:bodyPr/>
          <a:lstStyle/>
          <a:p>
            <a:fld id="{78ED0E8C-B0C9-4576-A3D4-4112514E4E0A}" type="slidenum">
              <a:rPr lang="de-DE"/>
              <a:pPr/>
              <a:t>19</a:t>
            </a:fld>
            <a:endParaRPr lang="de-DE"/>
          </a:p>
        </p:txBody>
      </p:sp>
      <p:sp>
        <p:nvSpPr>
          <p:cNvPr id="168962" name="Rectangle 2"/>
          <p:cNvSpPr>
            <a:spLocks noGrp="1" noChangeArrowheads="1"/>
          </p:cNvSpPr>
          <p:nvPr>
            <p:ph type="title"/>
          </p:nvPr>
        </p:nvSpPr>
        <p:spPr/>
        <p:txBody>
          <a:bodyPr/>
          <a:lstStyle/>
          <a:p>
            <a:pPr algn="ctr"/>
            <a:r>
              <a:rPr lang="de-DE" sz="2800" b="1">
                <a:solidFill>
                  <a:srgbClr val="000000"/>
                </a:solidFill>
              </a:rPr>
              <a:t>Der Tatbestand des § 5 V UWG</a:t>
            </a:r>
          </a:p>
        </p:txBody>
      </p:sp>
      <p:sp>
        <p:nvSpPr>
          <p:cNvPr id="168963" name="Rectangle 3" descr="Rectangle: Click to edit Master text styles&#10;Second level&#10;Third level&#10;Fourth level&#10;Fifth level"/>
          <p:cNvSpPr>
            <a:spLocks noGrp="1" noChangeArrowheads="1"/>
          </p:cNvSpPr>
          <p:nvPr>
            <p:ph type="body" idx="1"/>
          </p:nvPr>
        </p:nvSpPr>
        <p:spPr/>
        <p:txBody>
          <a:bodyPr/>
          <a:lstStyle/>
          <a:p>
            <a:pPr marL="609600" indent="-609600" algn="just">
              <a:lnSpc>
                <a:spcPct val="90000"/>
              </a:lnSpc>
              <a:buSzTx/>
              <a:buFont typeface="Wingdings" pitchFamily="2" charset="2"/>
              <a:buAutoNum type="arabicPeriod"/>
            </a:pPr>
            <a:r>
              <a:rPr lang="de-DE" sz="2800" dirty="0">
                <a:solidFill>
                  <a:srgbClr val="000000"/>
                </a:solidFill>
              </a:rPr>
              <a:t>Vorhalt</a:t>
            </a:r>
          </a:p>
          <a:p>
            <a:pPr marL="990600" lvl="1" indent="-533400" algn="just">
              <a:lnSpc>
                <a:spcPct val="90000"/>
              </a:lnSpc>
              <a:buSzTx/>
              <a:buFont typeface="Wingdings" pitchFamily="2" charset="2"/>
              <a:buAutoNum type="alphaLcParenR"/>
            </a:pPr>
            <a:r>
              <a:rPr lang="de-DE" sz="2400" dirty="0">
                <a:solidFill>
                  <a:srgbClr val="000000"/>
                </a:solidFill>
              </a:rPr>
              <a:t>Grundsätzlich muss das beworbene Produkt in ausreichender Anzahl vorhanden sein.</a:t>
            </a:r>
          </a:p>
          <a:p>
            <a:pPr marL="990600" lvl="1" indent="-533400" algn="just">
              <a:lnSpc>
                <a:spcPct val="90000"/>
              </a:lnSpc>
              <a:buSzTx/>
              <a:buFont typeface="Wingdings" pitchFamily="2" charset="2"/>
              <a:buAutoNum type="alphaLcParenR"/>
            </a:pPr>
            <a:r>
              <a:rPr lang="de-DE" sz="2400" dirty="0">
                <a:solidFill>
                  <a:srgbClr val="000000"/>
                </a:solidFill>
              </a:rPr>
              <a:t>Ausnahme: Zusätze</a:t>
            </a:r>
          </a:p>
          <a:p>
            <a:pPr marL="1371600" lvl="2" indent="-457200" algn="just">
              <a:lnSpc>
                <a:spcPct val="90000"/>
              </a:lnSpc>
              <a:buSzTx/>
              <a:buFont typeface="Wingdings" pitchFamily="2" charset="2"/>
              <a:buAutoNum type="alphaLcParenR" startAt="27"/>
            </a:pPr>
            <a:r>
              <a:rPr lang="de-DE" sz="2000" dirty="0">
                <a:solidFill>
                  <a:srgbClr val="000000"/>
                </a:solidFill>
              </a:rPr>
              <a:t>Mitnahme nicht garantiert</a:t>
            </a:r>
          </a:p>
          <a:p>
            <a:pPr marL="1371600" lvl="2" indent="-457200" algn="just">
              <a:lnSpc>
                <a:spcPct val="90000"/>
              </a:lnSpc>
              <a:buSzTx/>
              <a:buFont typeface="Wingdings" pitchFamily="2" charset="2"/>
              <a:buAutoNum type="alphaLcParenR" startAt="27"/>
            </a:pPr>
            <a:r>
              <a:rPr lang="de-DE" sz="2000" dirty="0">
                <a:solidFill>
                  <a:srgbClr val="000000"/>
                </a:solidFill>
              </a:rPr>
              <a:t>Lieferfrist </a:t>
            </a:r>
            <a:r>
              <a:rPr lang="de-DE" sz="2000" dirty="0" err="1">
                <a:solidFill>
                  <a:srgbClr val="000000"/>
                </a:solidFill>
              </a:rPr>
              <a:t>xx</a:t>
            </a:r>
            <a:r>
              <a:rPr lang="de-DE" sz="2000" dirty="0">
                <a:solidFill>
                  <a:srgbClr val="000000"/>
                </a:solidFill>
              </a:rPr>
              <a:t> Tage/Wochen (sonst sofort verfügbar)</a:t>
            </a:r>
          </a:p>
          <a:p>
            <a:pPr marL="609600" indent="-609600" algn="just">
              <a:lnSpc>
                <a:spcPct val="90000"/>
              </a:lnSpc>
              <a:buSzTx/>
              <a:buFont typeface="Wingdings" pitchFamily="2" charset="2"/>
              <a:buAutoNum type="arabicPeriod"/>
            </a:pPr>
            <a:r>
              <a:rPr lang="de-DE" sz="2800" dirty="0">
                <a:solidFill>
                  <a:srgbClr val="000000"/>
                </a:solidFill>
              </a:rPr>
              <a:t>Dauer der Liefermöglichkeit</a:t>
            </a:r>
          </a:p>
          <a:p>
            <a:pPr marL="990600" lvl="1" indent="-533400" algn="just">
              <a:lnSpc>
                <a:spcPct val="90000"/>
              </a:lnSpc>
              <a:buSzTx/>
              <a:buFont typeface="Wingdings" pitchFamily="2" charset="2"/>
              <a:buAutoNum type="alphaLcParenR"/>
            </a:pPr>
            <a:r>
              <a:rPr lang="de-DE" sz="2400" dirty="0">
                <a:solidFill>
                  <a:srgbClr val="000000"/>
                </a:solidFill>
              </a:rPr>
              <a:t>I.d.R. über längeren Zeitraum </a:t>
            </a:r>
          </a:p>
          <a:p>
            <a:pPr marL="990600" lvl="1" indent="-533400" algn="just">
              <a:lnSpc>
                <a:spcPct val="90000"/>
              </a:lnSpc>
              <a:buSzTx/>
              <a:buFont typeface="Wingdings" pitchFamily="2" charset="2"/>
              <a:buAutoNum type="alphaLcParenR"/>
            </a:pPr>
            <a:r>
              <a:rPr lang="de-DE" sz="2400" dirty="0">
                <a:solidFill>
                  <a:srgbClr val="000000"/>
                </a:solidFill>
              </a:rPr>
              <a:t>Ausnahme: Zusätze</a:t>
            </a:r>
          </a:p>
          <a:p>
            <a:pPr marL="1371600" lvl="2" indent="-457200" algn="just">
              <a:lnSpc>
                <a:spcPct val="90000"/>
              </a:lnSpc>
              <a:buSzTx/>
              <a:buFont typeface="Wingdings" pitchFamily="2" charset="2"/>
              <a:buAutoNum type="alphaLcParenR" startAt="27"/>
            </a:pPr>
            <a:r>
              <a:rPr lang="de-DE" sz="2000" dirty="0">
                <a:solidFill>
                  <a:srgbClr val="000000"/>
                </a:solidFill>
              </a:rPr>
              <a:t>So lange der Vorrat reicht. </a:t>
            </a:r>
          </a:p>
          <a:p>
            <a:pPr marL="1371600" lvl="2" indent="-457200" algn="just">
              <a:lnSpc>
                <a:spcPct val="90000"/>
              </a:lnSpc>
              <a:buSzTx/>
              <a:buFont typeface="Wingdings" pitchFamily="2" charset="2"/>
              <a:buAutoNum type="alphaLcParenR" startAt="27"/>
            </a:pPr>
            <a:r>
              <a:rPr lang="de-DE" sz="2000" dirty="0">
                <a:solidFill>
                  <a:srgbClr val="000000"/>
                </a:solidFill>
              </a:rPr>
              <a:t>Abgabe nur in haushaltsüblichen Mengen.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499"/>
                                          </p:stCondLst>
                                        </p:cTn>
                                        <p:tgtEl>
                                          <p:spTgt spid="168962"/>
                                        </p:tgtEl>
                                        <p:attrNameLst>
                                          <p:attrName>style.visibility</p:attrName>
                                        </p:attrNameLst>
                                      </p:cBhvr>
                                      <p:to>
                                        <p:strVal val="visible"/>
                                      </p:to>
                                    </p:set>
                                    <p:anim to="" calcmode="lin" valueType="num">
                                      <p:cBhvr>
                                        <p:cTn id="7" dur="1" fill="hold"/>
                                        <p:tgtEl>
                                          <p:spTgt spid="16896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68963">
                                            <p:txEl>
                                              <p:pRg st="0" end="0"/>
                                            </p:txEl>
                                          </p:spTgt>
                                        </p:tgtEl>
                                        <p:attrNameLst>
                                          <p:attrName>style.visibility</p:attrName>
                                        </p:attrNameLst>
                                      </p:cBhvr>
                                      <p:to>
                                        <p:strVal val="visible"/>
                                      </p:to>
                                    </p:set>
                                    <p:animEffect transition="in" filter="dissolve">
                                      <p:cBhvr>
                                        <p:cTn id="12" dur="500"/>
                                        <p:tgtEl>
                                          <p:spTgt spid="16896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68963">
                                            <p:txEl>
                                              <p:pRg st="1" end="1"/>
                                            </p:txEl>
                                          </p:spTgt>
                                        </p:tgtEl>
                                        <p:attrNameLst>
                                          <p:attrName>style.visibility</p:attrName>
                                        </p:attrNameLst>
                                      </p:cBhvr>
                                      <p:to>
                                        <p:strVal val="visible"/>
                                      </p:to>
                                    </p:set>
                                    <p:animEffect transition="in" filter="dissolve">
                                      <p:cBhvr>
                                        <p:cTn id="17" dur="500"/>
                                        <p:tgtEl>
                                          <p:spTgt spid="16896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68963">
                                            <p:txEl>
                                              <p:pRg st="2" end="2"/>
                                            </p:txEl>
                                          </p:spTgt>
                                        </p:tgtEl>
                                        <p:attrNameLst>
                                          <p:attrName>style.visibility</p:attrName>
                                        </p:attrNameLst>
                                      </p:cBhvr>
                                      <p:to>
                                        <p:strVal val="visible"/>
                                      </p:to>
                                    </p:set>
                                    <p:animEffect transition="in" filter="dissolve">
                                      <p:cBhvr>
                                        <p:cTn id="22" dur="500"/>
                                        <p:tgtEl>
                                          <p:spTgt spid="16896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68963">
                                            <p:txEl>
                                              <p:pRg st="3" end="3"/>
                                            </p:txEl>
                                          </p:spTgt>
                                        </p:tgtEl>
                                        <p:attrNameLst>
                                          <p:attrName>style.visibility</p:attrName>
                                        </p:attrNameLst>
                                      </p:cBhvr>
                                      <p:to>
                                        <p:strVal val="visible"/>
                                      </p:to>
                                    </p:set>
                                    <p:animEffect transition="in" filter="dissolve">
                                      <p:cBhvr>
                                        <p:cTn id="27" dur="500"/>
                                        <p:tgtEl>
                                          <p:spTgt spid="16896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68963">
                                            <p:txEl>
                                              <p:pRg st="4" end="4"/>
                                            </p:txEl>
                                          </p:spTgt>
                                        </p:tgtEl>
                                        <p:attrNameLst>
                                          <p:attrName>style.visibility</p:attrName>
                                        </p:attrNameLst>
                                      </p:cBhvr>
                                      <p:to>
                                        <p:strVal val="visible"/>
                                      </p:to>
                                    </p:set>
                                    <p:animEffect transition="in" filter="dissolve">
                                      <p:cBhvr>
                                        <p:cTn id="32" dur="500"/>
                                        <p:tgtEl>
                                          <p:spTgt spid="16896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68963">
                                            <p:txEl>
                                              <p:pRg st="5" end="5"/>
                                            </p:txEl>
                                          </p:spTgt>
                                        </p:tgtEl>
                                        <p:attrNameLst>
                                          <p:attrName>style.visibility</p:attrName>
                                        </p:attrNameLst>
                                      </p:cBhvr>
                                      <p:to>
                                        <p:strVal val="visible"/>
                                      </p:to>
                                    </p:set>
                                    <p:animEffect transition="in" filter="dissolve">
                                      <p:cBhvr>
                                        <p:cTn id="37" dur="500"/>
                                        <p:tgtEl>
                                          <p:spTgt spid="16896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68963">
                                            <p:txEl>
                                              <p:pRg st="6" end="6"/>
                                            </p:txEl>
                                          </p:spTgt>
                                        </p:tgtEl>
                                        <p:attrNameLst>
                                          <p:attrName>style.visibility</p:attrName>
                                        </p:attrNameLst>
                                      </p:cBhvr>
                                      <p:to>
                                        <p:strVal val="visible"/>
                                      </p:to>
                                    </p:set>
                                    <p:animEffect transition="in" filter="dissolve">
                                      <p:cBhvr>
                                        <p:cTn id="42" dur="500"/>
                                        <p:tgtEl>
                                          <p:spTgt spid="16896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68963">
                                            <p:txEl>
                                              <p:pRg st="7" end="7"/>
                                            </p:txEl>
                                          </p:spTgt>
                                        </p:tgtEl>
                                        <p:attrNameLst>
                                          <p:attrName>style.visibility</p:attrName>
                                        </p:attrNameLst>
                                      </p:cBhvr>
                                      <p:to>
                                        <p:strVal val="visible"/>
                                      </p:to>
                                    </p:set>
                                    <p:animEffect transition="in" filter="dissolve">
                                      <p:cBhvr>
                                        <p:cTn id="47" dur="500"/>
                                        <p:tgtEl>
                                          <p:spTgt spid="16896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68963">
                                            <p:txEl>
                                              <p:pRg st="8" end="8"/>
                                            </p:txEl>
                                          </p:spTgt>
                                        </p:tgtEl>
                                        <p:attrNameLst>
                                          <p:attrName>style.visibility</p:attrName>
                                        </p:attrNameLst>
                                      </p:cBhvr>
                                      <p:to>
                                        <p:strVal val="visible"/>
                                      </p:to>
                                    </p:set>
                                    <p:animEffect transition="in" filter="dissolve">
                                      <p:cBhvr>
                                        <p:cTn id="52" dur="500"/>
                                        <p:tgtEl>
                                          <p:spTgt spid="168963">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168963">
                                            <p:txEl>
                                              <p:pRg st="9" end="9"/>
                                            </p:txEl>
                                          </p:spTgt>
                                        </p:tgtEl>
                                        <p:attrNameLst>
                                          <p:attrName>style.visibility</p:attrName>
                                        </p:attrNameLst>
                                      </p:cBhvr>
                                      <p:to>
                                        <p:strVal val="visible"/>
                                      </p:to>
                                    </p:set>
                                    <p:animEffect transition="in" filter="dissolve">
                                      <p:cBhvr>
                                        <p:cTn id="57" dur="500"/>
                                        <p:tgtEl>
                                          <p:spTgt spid="16896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2" grpId="0" autoUpdateAnimBg="0"/>
      <p:bldP spid="168963" grpId="0" build="p" bldLvl="5"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3C9C40D9-09D6-4A41-AB72-7D69A95FE968}" type="datetime1">
              <a:rPr lang="de-DE"/>
              <a:pPr/>
              <a:t>21.04.2010</a:t>
            </a:fld>
            <a:endParaRPr lang="de-DE"/>
          </a:p>
        </p:txBody>
      </p:sp>
      <p:sp>
        <p:nvSpPr>
          <p:cNvPr id="5" name="Fußzeilenplatzhalter 4"/>
          <p:cNvSpPr>
            <a:spLocks noGrp="1"/>
          </p:cNvSpPr>
          <p:nvPr>
            <p:ph type="ftr" sz="quarter" idx="11"/>
          </p:nvPr>
        </p:nvSpPr>
        <p:spPr/>
        <p:txBody>
          <a:bodyPr/>
          <a:lstStyle/>
          <a:p>
            <a:r>
              <a:rPr lang="de-DE"/>
              <a:t>© RA Michael Hoffmann</a:t>
            </a:r>
          </a:p>
        </p:txBody>
      </p:sp>
      <p:sp>
        <p:nvSpPr>
          <p:cNvPr id="6" name="Foliennummernplatzhalter 5"/>
          <p:cNvSpPr>
            <a:spLocks noGrp="1"/>
          </p:cNvSpPr>
          <p:nvPr>
            <p:ph type="sldNum" sz="quarter" idx="12"/>
          </p:nvPr>
        </p:nvSpPr>
        <p:spPr/>
        <p:txBody>
          <a:bodyPr/>
          <a:lstStyle/>
          <a:p>
            <a:fld id="{B85B82C0-C468-4BD6-8E44-5525FBD6B105}" type="slidenum">
              <a:rPr lang="de-DE"/>
              <a:pPr/>
              <a:t>2</a:t>
            </a:fld>
            <a:endParaRPr lang="de-DE"/>
          </a:p>
        </p:txBody>
      </p:sp>
      <p:sp>
        <p:nvSpPr>
          <p:cNvPr id="134146" name="Rectangle 2"/>
          <p:cNvSpPr>
            <a:spLocks noGrp="1" noChangeArrowheads="1"/>
          </p:cNvSpPr>
          <p:nvPr>
            <p:ph type="title"/>
          </p:nvPr>
        </p:nvSpPr>
        <p:spPr/>
        <p:txBody>
          <a:bodyPr/>
          <a:lstStyle/>
          <a:p>
            <a:pPr algn="ctr"/>
            <a:r>
              <a:rPr lang="de-DE" sz="2800" b="1" dirty="0">
                <a:solidFill>
                  <a:srgbClr val="000000"/>
                </a:solidFill>
              </a:rPr>
              <a:t>Überblick über das Irreführungsverbot des § 5 </a:t>
            </a:r>
            <a:r>
              <a:rPr lang="de-DE" sz="2800" b="1" dirty="0" smtClean="0">
                <a:solidFill>
                  <a:srgbClr val="000000"/>
                </a:solidFill>
              </a:rPr>
              <a:t>+ 5a UWG </a:t>
            </a:r>
            <a:endParaRPr lang="de-DE" sz="2800" b="1" dirty="0">
              <a:solidFill>
                <a:srgbClr val="000000"/>
              </a:solidFill>
            </a:endParaRPr>
          </a:p>
        </p:txBody>
      </p:sp>
      <p:sp>
        <p:nvSpPr>
          <p:cNvPr id="134147" name="Rectangle 3" descr="Rectangle: Click to edit Master text styles&#10;Second level&#10;Third level&#10;Fourth level&#10;Fifth level"/>
          <p:cNvSpPr>
            <a:spLocks noGrp="1" noChangeArrowheads="1"/>
          </p:cNvSpPr>
          <p:nvPr>
            <p:ph type="body" idx="1"/>
          </p:nvPr>
        </p:nvSpPr>
        <p:spPr/>
        <p:txBody>
          <a:bodyPr/>
          <a:lstStyle/>
          <a:p>
            <a:pPr>
              <a:buSzTx/>
            </a:pPr>
            <a:r>
              <a:rPr lang="de-DE" dirty="0">
                <a:solidFill>
                  <a:srgbClr val="000000"/>
                </a:solidFill>
              </a:rPr>
              <a:t>§ 5 </a:t>
            </a:r>
            <a:r>
              <a:rPr lang="de-DE" dirty="0" smtClean="0">
                <a:solidFill>
                  <a:srgbClr val="000000"/>
                </a:solidFill>
              </a:rPr>
              <a:t>&amp; 5a regeln </a:t>
            </a:r>
            <a:r>
              <a:rPr lang="de-DE" dirty="0">
                <a:solidFill>
                  <a:srgbClr val="000000"/>
                </a:solidFill>
              </a:rPr>
              <a:t>einen Sonderfall unlauterer </a:t>
            </a:r>
            <a:r>
              <a:rPr lang="de-DE" dirty="0" smtClean="0">
                <a:solidFill>
                  <a:srgbClr val="000000"/>
                </a:solidFill>
              </a:rPr>
              <a:t>geschäftliche Handlungen</a:t>
            </a:r>
            <a:endParaRPr lang="de-DE" dirty="0">
              <a:solidFill>
                <a:srgbClr val="000000"/>
              </a:solidFill>
            </a:endParaRPr>
          </a:p>
          <a:p>
            <a:pPr>
              <a:buSzTx/>
            </a:pPr>
            <a:r>
              <a:rPr lang="de-DE" dirty="0">
                <a:solidFill>
                  <a:srgbClr val="000000"/>
                </a:solidFill>
              </a:rPr>
              <a:t>Ergänzung durch Sondervorschriften</a:t>
            </a:r>
          </a:p>
          <a:p>
            <a:pPr lvl="1">
              <a:buSzTx/>
            </a:pPr>
            <a:r>
              <a:rPr lang="de-DE" dirty="0">
                <a:solidFill>
                  <a:srgbClr val="000000"/>
                </a:solidFill>
              </a:rPr>
              <a:t>Preisangabenverordnung - </a:t>
            </a:r>
            <a:r>
              <a:rPr lang="de-DE" dirty="0" err="1">
                <a:solidFill>
                  <a:srgbClr val="000000"/>
                </a:solidFill>
              </a:rPr>
              <a:t>PreisangVO</a:t>
            </a:r>
            <a:endParaRPr lang="de-DE" dirty="0">
              <a:solidFill>
                <a:srgbClr val="000000"/>
              </a:solidFill>
            </a:endParaRPr>
          </a:p>
          <a:p>
            <a:pPr lvl="1">
              <a:buSzTx/>
            </a:pPr>
            <a:r>
              <a:rPr lang="de-DE" dirty="0">
                <a:solidFill>
                  <a:srgbClr val="000000"/>
                </a:solidFill>
              </a:rPr>
              <a:t>Lebensmittelrecht – LMBG</a:t>
            </a:r>
          </a:p>
          <a:p>
            <a:pPr lvl="1">
              <a:buSzTx/>
            </a:pPr>
            <a:r>
              <a:rPr lang="de-DE" dirty="0">
                <a:solidFill>
                  <a:srgbClr val="000000"/>
                </a:solidFill>
              </a:rPr>
              <a:t>Heilmittelrecht – HWG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499"/>
                                          </p:stCondLst>
                                        </p:cTn>
                                        <p:tgtEl>
                                          <p:spTgt spid="134146"/>
                                        </p:tgtEl>
                                        <p:attrNameLst>
                                          <p:attrName>style.visibility</p:attrName>
                                        </p:attrNameLst>
                                      </p:cBhvr>
                                      <p:to>
                                        <p:strVal val="visible"/>
                                      </p:to>
                                    </p:set>
                                    <p:anim to="" calcmode="lin" valueType="num">
                                      <p:cBhvr>
                                        <p:cTn id="7" dur="1" fill="hold"/>
                                        <p:tgtEl>
                                          <p:spTgt spid="134146"/>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4147">
                                            <p:txEl>
                                              <p:pRg st="0" end="0"/>
                                            </p:txEl>
                                          </p:spTgt>
                                        </p:tgtEl>
                                        <p:attrNameLst>
                                          <p:attrName>style.visibility</p:attrName>
                                        </p:attrNameLst>
                                      </p:cBhvr>
                                      <p:to>
                                        <p:strVal val="visible"/>
                                      </p:to>
                                    </p:set>
                                    <p:animEffect transition="in" filter="dissolve">
                                      <p:cBhvr>
                                        <p:cTn id="12" dur="500"/>
                                        <p:tgtEl>
                                          <p:spTgt spid="13414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4147">
                                            <p:txEl>
                                              <p:pRg st="1" end="1"/>
                                            </p:txEl>
                                          </p:spTgt>
                                        </p:tgtEl>
                                        <p:attrNameLst>
                                          <p:attrName>style.visibility</p:attrName>
                                        </p:attrNameLst>
                                      </p:cBhvr>
                                      <p:to>
                                        <p:strVal val="visible"/>
                                      </p:to>
                                    </p:set>
                                    <p:animEffect transition="in" filter="dissolve">
                                      <p:cBhvr>
                                        <p:cTn id="17" dur="500"/>
                                        <p:tgtEl>
                                          <p:spTgt spid="13414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34147">
                                            <p:txEl>
                                              <p:pRg st="2" end="2"/>
                                            </p:txEl>
                                          </p:spTgt>
                                        </p:tgtEl>
                                        <p:attrNameLst>
                                          <p:attrName>style.visibility</p:attrName>
                                        </p:attrNameLst>
                                      </p:cBhvr>
                                      <p:to>
                                        <p:strVal val="visible"/>
                                      </p:to>
                                    </p:set>
                                    <p:animEffect transition="in" filter="dissolve">
                                      <p:cBhvr>
                                        <p:cTn id="22" dur="500"/>
                                        <p:tgtEl>
                                          <p:spTgt spid="13414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34147">
                                            <p:txEl>
                                              <p:pRg st="3" end="3"/>
                                            </p:txEl>
                                          </p:spTgt>
                                        </p:tgtEl>
                                        <p:attrNameLst>
                                          <p:attrName>style.visibility</p:attrName>
                                        </p:attrNameLst>
                                      </p:cBhvr>
                                      <p:to>
                                        <p:strVal val="visible"/>
                                      </p:to>
                                    </p:set>
                                    <p:animEffect transition="in" filter="dissolve">
                                      <p:cBhvr>
                                        <p:cTn id="27" dur="500"/>
                                        <p:tgtEl>
                                          <p:spTgt spid="13414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34147">
                                            <p:txEl>
                                              <p:pRg st="4" end="4"/>
                                            </p:txEl>
                                          </p:spTgt>
                                        </p:tgtEl>
                                        <p:attrNameLst>
                                          <p:attrName>style.visibility</p:attrName>
                                        </p:attrNameLst>
                                      </p:cBhvr>
                                      <p:to>
                                        <p:strVal val="visible"/>
                                      </p:to>
                                    </p:set>
                                    <p:animEffect transition="in" filter="dissolve">
                                      <p:cBhvr>
                                        <p:cTn id="32" dur="500"/>
                                        <p:tgtEl>
                                          <p:spTgt spid="1341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6" grpId="0" autoUpdateAnimBg="0"/>
      <p:bldP spid="134147" grpId="0" build="p" bldLvl="5"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1A0E6B9E-A2B1-4387-BBB0-78C4144E6DA6}" type="datetime1">
              <a:rPr lang="de-DE"/>
              <a:pPr/>
              <a:t>21.04.2010</a:t>
            </a:fld>
            <a:endParaRPr lang="de-DE"/>
          </a:p>
        </p:txBody>
      </p:sp>
      <p:sp>
        <p:nvSpPr>
          <p:cNvPr id="5" name="Fußzeilenplatzhalter 4"/>
          <p:cNvSpPr>
            <a:spLocks noGrp="1"/>
          </p:cNvSpPr>
          <p:nvPr>
            <p:ph type="ftr" sz="quarter" idx="11"/>
          </p:nvPr>
        </p:nvSpPr>
        <p:spPr/>
        <p:txBody>
          <a:bodyPr/>
          <a:lstStyle/>
          <a:p>
            <a:r>
              <a:rPr lang="de-DE"/>
              <a:t>© RA Michael Hoffmann</a:t>
            </a:r>
          </a:p>
        </p:txBody>
      </p:sp>
      <p:sp>
        <p:nvSpPr>
          <p:cNvPr id="6" name="Foliennummernplatzhalter 5"/>
          <p:cNvSpPr>
            <a:spLocks noGrp="1"/>
          </p:cNvSpPr>
          <p:nvPr>
            <p:ph type="sldNum" sz="quarter" idx="12"/>
          </p:nvPr>
        </p:nvSpPr>
        <p:spPr/>
        <p:txBody>
          <a:bodyPr/>
          <a:lstStyle/>
          <a:p>
            <a:fld id="{99324C75-09A1-48B1-8B5E-600260250037}" type="slidenum">
              <a:rPr lang="de-DE"/>
              <a:pPr/>
              <a:t>3</a:t>
            </a:fld>
            <a:endParaRPr lang="de-DE"/>
          </a:p>
        </p:txBody>
      </p:sp>
      <p:sp>
        <p:nvSpPr>
          <p:cNvPr id="138242" name="Rectangle 2"/>
          <p:cNvSpPr>
            <a:spLocks noGrp="1" noChangeArrowheads="1"/>
          </p:cNvSpPr>
          <p:nvPr>
            <p:ph type="title"/>
          </p:nvPr>
        </p:nvSpPr>
        <p:spPr/>
        <p:txBody>
          <a:bodyPr/>
          <a:lstStyle/>
          <a:p>
            <a:pPr algn="ctr"/>
            <a:r>
              <a:rPr lang="de-DE" sz="2800" b="1" dirty="0">
                <a:solidFill>
                  <a:srgbClr val="000000"/>
                </a:solidFill>
              </a:rPr>
              <a:t>Überblick für den Tatbestand</a:t>
            </a:r>
          </a:p>
        </p:txBody>
      </p:sp>
      <p:sp>
        <p:nvSpPr>
          <p:cNvPr id="138243" name="Rectangle 3" descr="Rectangle: Click to edit Master text styles&#10;Second level&#10;Third level&#10;Fourth level&#10;Fifth level"/>
          <p:cNvSpPr>
            <a:spLocks noGrp="1" noChangeArrowheads="1"/>
          </p:cNvSpPr>
          <p:nvPr>
            <p:ph type="body" idx="1"/>
          </p:nvPr>
        </p:nvSpPr>
        <p:spPr/>
        <p:txBody>
          <a:bodyPr/>
          <a:lstStyle/>
          <a:p>
            <a:pPr marL="609600" indent="-609600">
              <a:buSzTx/>
              <a:buFont typeface="Wingdings" pitchFamily="2" charset="2"/>
              <a:buAutoNum type="arabicPeriod"/>
            </a:pPr>
            <a:r>
              <a:rPr lang="de-DE" dirty="0"/>
              <a:t>Allgemeine Stellung der </a:t>
            </a:r>
            <a:r>
              <a:rPr lang="de-DE" dirty="0" smtClean="0"/>
              <a:t>Bestimmung</a:t>
            </a:r>
          </a:p>
          <a:p>
            <a:pPr marL="609600" indent="-609600">
              <a:buSzTx/>
              <a:buFont typeface="Wingdings" pitchFamily="2" charset="2"/>
              <a:buAutoNum type="arabicPeriod"/>
            </a:pPr>
            <a:r>
              <a:rPr lang="de-DE" dirty="0" smtClean="0"/>
              <a:t>früher</a:t>
            </a:r>
            <a:r>
              <a:rPr lang="de-DE" dirty="0"/>
              <a:t>: Wer irreführend wirbt, handelt unlauter i.S.d. § 3 </a:t>
            </a:r>
            <a:r>
              <a:rPr lang="de-DE" dirty="0" smtClean="0"/>
              <a:t>UWG </a:t>
            </a:r>
            <a:endParaRPr lang="de-DE" dirty="0"/>
          </a:p>
          <a:p>
            <a:pPr marL="609600" indent="-609600">
              <a:buSzTx/>
              <a:buFont typeface="Wingdings" pitchFamily="2" charset="2"/>
              <a:buAutoNum type="arabicPeriod"/>
            </a:pPr>
            <a:r>
              <a:rPr lang="de-DE" dirty="0"/>
              <a:t>Die Neue Fassung geht weiter! </a:t>
            </a:r>
            <a:br>
              <a:rPr lang="de-DE" dirty="0"/>
            </a:br>
            <a:r>
              <a:rPr lang="de-DE" dirty="0" smtClean="0"/>
              <a:t>Jetzt </a:t>
            </a:r>
            <a:r>
              <a:rPr lang="de-DE" dirty="0"/>
              <a:t>nicht nur </a:t>
            </a:r>
            <a:r>
              <a:rPr lang="de-DE" dirty="0" smtClean="0"/>
              <a:t>Werbung, sondern jede geschäftliche Handlung </a:t>
            </a:r>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499"/>
                                          </p:stCondLst>
                                        </p:cTn>
                                        <p:tgtEl>
                                          <p:spTgt spid="138242"/>
                                        </p:tgtEl>
                                        <p:attrNameLst>
                                          <p:attrName>style.visibility</p:attrName>
                                        </p:attrNameLst>
                                      </p:cBhvr>
                                      <p:to>
                                        <p:strVal val="visible"/>
                                      </p:to>
                                    </p:set>
                                    <p:anim to="" calcmode="lin" valueType="num">
                                      <p:cBhvr>
                                        <p:cTn id="7" dur="1" fill="hold"/>
                                        <p:tgtEl>
                                          <p:spTgt spid="13824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8243">
                                            <p:txEl>
                                              <p:pRg st="0" end="0"/>
                                            </p:txEl>
                                          </p:spTgt>
                                        </p:tgtEl>
                                        <p:attrNameLst>
                                          <p:attrName>style.visibility</p:attrName>
                                        </p:attrNameLst>
                                      </p:cBhvr>
                                      <p:to>
                                        <p:strVal val="visible"/>
                                      </p:to>
                                    </p:set>
                                    <p:animEffect transition="in" filter="dissolve">
                                      <p:cBhvr>
                                        <p:cTn id="12" dur="500"/>
                                        <p:tgtEl>
                                          <p:spTgt spid="13824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8243">
                                            <p:txEl>
                                              <p:pRg st="1" end="1"/>
                                            </p:txEl>
                                          </p:spTgt>
                                        </p:tgtEl>
                                        <p:attrNameLst>
                                          <p:attrName>style.visibility</p:attrName>
                                        </p:attrNameLst>
                                      </p:cBhvr>
                                      <p:to>
                                        <p:strVal val="visible"/>
                                      </p:to>
                                    </p:set>
                                    <p:animEffect transition="in" filter="dissolve">
                                      <p:cBhvr>
                                        <p:cTn id="17" dur="500"/>
                                        <p:tgtEl>
                                          <p:spTgt spid="13824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38243">
                                            <p:txEl>
                                              <p:pRg st="2" end="2"/>
                                            </p:txEl>
                                          </p:spTgt>
                                        </p:tgtEl>
                                        <p:attrNameLst>
                                          <p:attrName>style.visibility</p:attrName>
                                        </p:attrNameLst>
                                      </p:cBhvr>
                                      <p:to>
                                        <p:strVal val="visible"/>
                                      </p:to>
                                    </p:set>
                                    <p:animEffect transition="in" filter="dissolve">
                                      <p:cBhvr>
                                        <p:cTn id="22" dur="500"/>
                                        <p:tgtEl>
                                          <p:spTgt spid="1382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42" grpId="0" autoUpdateAnimBg="0"/>
      <p:bldP spid="138243" grpId="0" build="p" bldLvl="5"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1A0E6B9E-A2B1-4387-BBB0-78C4144E6DA6}" type="datetime1">
              <a:rPr lang="de-DE"/>
              <a:pPr/>
              <a:t>21.04.2010</a:t>
            </a:fld>
            <a:endParaRPr lang="de-DE"/>
          </a:p>
        </p:txBody>
      </p:sp>
      <p:sp>
        <p:nvSpPr>
          <p:cNvPr id="5" name="Fußzeilenplatzhalter 4"/>
          <p:cNvSpPr>
            <a:spLocks noGrp="1"/>
          </p:cNvSpPr>
          <p:nvPr>
            <p:ph type="ftr" sz="quarter" idx="11"/>
          </p:nvPr>
        </p:nvSpPr>
        <p:spPr/>
        <p:txBody>
          <a:bodyPr/>
          <a:lstStyle/>
          <a:p>
            <a:r>
              <a:rPr lang="de-DE"/>
              <a:t>© RA Michael Hoffmann</a:t>
            </a:r>
          </a:p>
        </p:txBody>
      </p:sp>
      <p:sp>
        <p:nvSpPr>
          <p:cNvPr id="6" name="Foliennummernplatzhalter 5"/>
          <p:cNvSpPr>
            <a:spLocks noGrp="1"/>
          </p:cNvSpPr>
          <p:nvPr>
            <p:ph type="sldNum" sz="quarter" idx="12"/>
          </p:nvPr>
        </p:nvSpPr>
        <p:spPr/>
        <p:txBody>
          <a:bodyPr/>
          <a:lstStyle/>
          <a:p>
            <a:fld id="{99324C75-09A1-48B1-8B5E-600260250037}" type="slidenum">
              <a:rPr lang="de-DE"/>
              <a:pPr/>
              <a:t>4</a:t>
            </a:fld>
            <a:endParaRPr lang="de-DE"/>
          </a:p>
        </p:txBody>
      </p:sp>
      <p:sp>
        <p:nvSpPr>
          <p:cNvPr id="138242" name="Rectangle 2"/>
          <p:cNvSpPr>
            <a:spLocks noGrp="1" noChangeArrowheads="1"/>
          </p:cNvSpPr>
          <p:nvPr>
            <p:ph type="title"/>
          </p:nvPr>
        </p:nvSpPr>
        <p:spPr/>
        <p:txBody>
          <a:bodyPr/>
          <a:lstStyle/>
          <a:p>
            <a:pPr algn="ctr"/>
            <a:r>
              <a:rPr lang="de-DE" sz="2800" b="1" dirty="0">
                <a:solidFill>
                  <a:srgbClr val="000000"/>
                </a:solidFill>
              </a:rPr>
              <a:t>Überblick für den Tatbestand</a:t>
            </a:r>
          </a:p>
        </p:txBody>
      </p:sp>
      <p:sp>
        <p:nvSpPr>
          <p:cNvPr id="138243" name="Rectangle 3" descr="Rectangle: Click to edit Master text styles&#10;Second level&#10;Third level&#10;Fourth level&#10;Fifth level"/>
          <p:cNvSpPr>
            <a:spLocks noGrp="1" noChangeArrowheads="1"/>
          </p:cNvSpPr>
          <p:nvPr>
            <p:ph type="body" idx="1"/>
          </p:nvPr>
        </p:nvSpPr>
        <p:spPr/>
        <p:txBody>
          <a:bodyPr/>
          <a:lstStyle/>
          <a:p>
            <a:pPr marL="0" lvl="1" indent="-533400" algn="just">
              <a:buSzTx/>
              <a:buFont typeface="+mj-lt"/>
              <a:buAutoNum type="arabicPeriod" startAt="4"/>
            </a:pPr>
            <a:r>
              <a:rPr lang="de-DE" sz="2200" dirty="0" smtClean="0"/>
              <a:t>Unlautere </a:t>
            </a:r>
            <a:r>
              <a:rPr lang="de-DE" sz="2200" dirty="0"/>
              <a:t>Handlung i.S.d. § 5 sind </a:t>
            </a:r>
          </a:p>
          <a:p>
            <a:pPr marL="990600" lvl="1" indent="-533400" algn="just">
              <a:buSzTx/>
              <a:buFont typeface="Wingdings" pitchFamily="2" charset="2"/>
              <a:buChar char="w"/>
            </a:pPr>
            <a:r>
              <a:rPr lang="de-DE" sz="2200" dirty="0"/>
              <a:t>alle Angaben geschäftlicher Art, die</a:t>
            </a:r>
          </a:p>
          <a:p>
            <a:pPr marL="990600" lvl="1" indent="-533400" algn="just">
              <a:buSzTx/>
              <a:buFont typeface="Wingdings" pitchFamily="2" charset="2"/>
              <a:buChar char="w"/>
            </a:pPr>
            <a:r>
              <a:rPr lang="de-DE" sz="2200" dirty="0"/>
              <a:t>zu Wettbewerbszwecken</a:t>
            </a:r>
          </a:p>
          <a:p>
            <a:pPr marL="990600" lvl="1" indent="-533400" algn="just">
              <a:buSzTx/>
              <a:buFont typeface="Wingdings" pitchFamily="2" charset="2"/>
              <a:buChar char="w"/>
            </a:pPr>
            <a:r>
              <a:rPr lang="de-DE" sz="2200" dirty="0"/>
              <a:t>im geschäftlichen Verkehr gemacht werde und geeignet sind</a:t>
            </a:r>
          </a:p>
          <a:p>
            <a:pPr marL="990600" lvl="1" indent="-533400" algn="just">
              <a:buSzTx/>
              <a:buFont typeface="Wingdings" pitchFamily="2" charset="2"/>
              <a:buChar char="w"/>
            </a:pPr>
            <a:r>
              <a:rPr lang="de-DE" sz="2200" dirty="0"/>
              <a:t>einen nicht unerheblichen Teil der betroffenen Verkehrskreise</a:t>
            </a:r>
          </a:p>
          <a:p>
            <a:pPr marL="990600" lvl="1" indent="-533400" algn="just">
              <a:buSzTx/>
              <a:buFont typeface="Wingdings" pitchFamily="2" charset="2"/>
              <a:buChar char="w"/>
            </a:pPr>
            <a:r>
              <a:rPr lang="de-DE" sz="2200" dirty="0"/>
              <a:t>über das Angebot irrezuführen </a:t>
            </a:r>
            <a:r>
              <a:rPr lang="de-DE" sz="2200" dirty="0" smtClean="0"/>
              <a:t>und</a:t>
            </a:r>
          </a:p>
          <a:p>
            <a:pPr marL="990600" lvl="1" indent="-533400" algn="just">
              <a:buSzTx/>
              <a:buFont typeface="Wingdings" pitchFamily="2" charset="2"/>
              <a:buChar char="w"/>
            </a:pPr>
            <a:r>
              <a:rPr lang="de-DE" sz="2200" dirty="0" smtClean="0"/>
              <a:t>Fehlvorstellungen von maßgeblicher Bedeutung für den Kaufentschluss hervorzurufen.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499"/>
                                          </p:stCondLst>
                                        </p:cTn>
                                        <p:tgtEl>
                                          <p:spTgt spid="138242"/>
                                        </p:tgtEl>
                                        <p:attrNameLst>
                                          <p:attrName>style.visibility</p:attrName>
                                        </p:attrNameLst>
                                      </p:cBhvr>
                                      <p:to>
                                        <p:strVal val="visible"/>
                                      </p:to>
                                    </p:set>
                                    <p:anim to="" calcmode="lin" valueType="num">
                                      <p:cBhvr>
                                        <p:cTn id="7" dur="1" fill="hold"/>
                                        <p:tgtEl>
                                          <p:spTgt spid="13824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8243">
                                            <p:txEl>
                                              <p:pRg st="0" end="0"/>
                                            </p:txEl>
                                          </p:spTgt>
                                        </p:tgtEl>
                                        <p:attrNameLst>
                                          <p:attrName>style.visibility</p:attrName>
                                        </p:attrNameLst>
                                      </p:cBhvr>
                                      <p:to>
                                        <p:strVal val="visible"/>
                                      </p:to>
                                    </p:set>
                                    <p:animEffect transition="in" filter="dissolve">
                                      <p:cBhvr>
                                        <p:cTn id="12" dur="500"/>
                                        <p:tgtEl>
                                          <p:spTgt spid="13824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8243">
                                            <p:txEl>
                                              <p:pRg st="1" end="1"/>
                                            </p:txEl>
                                          </p:spTgt>
                                        </p:tgtEl>
                                        <p:attrNameLst>
                                          <p:attrName>style.visibility</p:attrName>
                                        </p:attrNameLst>
                                      </p:cBhvr>
                                      <p:to>
                                        <p:strVal val="visible"/>
                                      </p:to>
                                    </p:set>
                                    <p:animEffect transition="in" filter="dissolve">
                                      <p:cBhvr>
                                        <p:cTn id="17" dur="500"/>
                                        <p:tgtEl>
                                          <p:spTgt spid="13824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38243">
                                            <p:txEl>
                                              <p:pRg st="2" end="2"/>
                                            </p:txEl>
                                          </p:spTgt>
                                        </p:tgtEl>
                                        <p:attrNameLst>
                                          <p:attrName>style.visibility</p:attrName>
                                        </p:attrNameLst>
                                      </p:cBhvr>
                                      <p:to>
                                        <p:strVal val="visible"/>
                                      </p:to>
                                    </p:set>
                                    <p:animEffect transition="in" filter="dissolve">
                                      <p:cBhvr>
                                        <p:cTn id="22" dur="500"/>
                                        <p:tgtEl>
                                          <p:spTgt spid="13824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38243">
                                            <p:txEl>
                                              <p:pRg st="3" end="3"/>
                                            </p:txEl>
                                          </p:spTgt>
                                        </p:tgtEl>
                                        <p:attrNameLst>
                                          <p:attrName>style.visibility</p:attrName>
                                        </p:attrNameLst>
                                      </p:cBhvr>
                                      <p:to>
                                        <p:strVal val="visible"/>
                                      </p:to>
                                    </p:set>
                                    <p:animEffect transition="in" filter="dissolve">
                                      <p:cBhvr>
                                        <p:cTn id="27" dur="500"/>
                                        <p:tgtEl>
                                          <p:spTgt spid="13824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38243">
                                            <p:txEl>
                                              <p:pRg st="4" end="4"/>
                                            </p:txEl>
                                          </p:spTgt>
                                        </p:tgtEl>
                                        <p:attrNameLst>
                                          <p:attrName>style.visibility</p:attrName>
                                        </p:attrNameLst>
                                      </p:cBhvr>
                                      <p:to>
                                        <p:strVal val="visible"/>
                                      </p:to>
                                    </p:set>
                                    <p:animEffect transition="in" filter="dissolve">
                                      <p:cBhvr>
                                        <p:cTn id="32" dur="500"/>
                                        <p:tgtEl>
                                          <p:spTgt spid="13824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38243">
                                            <p:txEl>
                                              <p:pRg st="5" end="5"/>
                                            </p:txEl>
                                          </p:spTgt>
                                        </p:tgtEl>
                                        <p:attrNameLst>
                                          <p:attrName>style.visibility</p:attrName>
                                        </p:attrNameLst>
                                      </p:cBhvr>
                                      <p:to>
                                        <p:strVal val="visible"/>
                                      </p:to>
                                    </p:set>
                                    <p:animEffect transition="in" filter="dissolve">
                                      <p:cBhvr>
                                        <p:cTn id="37" dur="500"/>
                                        <p:tgtEl>
                                          <p:spTgt spid="13824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38243">
                                            <p:txEl>
                                              <p:pRg st="6" end="6"/>
                                            </p:txEl>
                                          </p:spTgt>
                                        </p:tgtEl>
                                        <p:attrNameLst>
                                          <p:attrName>style.visibility</p:attrName>
                                        </p:attrNameLst>
                                      </p:cBhvr>
                                      <p:to>
                                        <p:strVal val="visible"/>
                                      </p:to>
                                    </p:set>
                                    <p:animEffect transition="in" filter="dissolve">
                                      <p:cBhvr>
                                        <p:cTn id="42" dur="500"/>
                                        <p:tgtEl>
                                          <p:spTgt spid="13824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42" grpId="0" autoUpdateAnimBg="0"/>
      <p:bldP spid="138243" grpId="0" build="p" bldLvl="5"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37B24DA6-AFF8-4B74-B80C-AF625A467592}" type="datetime1">
              <a:rPr lang="de-DE"/>
              <a:pPr/>
              <a:t>21.04.2010</a:t>
            </a:fld>
            <a:endParaRPr lang="de-DE"/>
          </a:p>
        </p:txBody>
      </p:sp>
      <p:sp>
        <p:nvSpPr>
          <p:cNvPr id="5" name="Fußzeilenplatzhalter 4"/>
          <p:cNvSpPr>
            <a:spLocks noGrp="1"/>
          </p:cNvSpPr>
          <p:nvPr>
            <p:ph type="ftr" sz="quarter" idx="11"/>
          </p:nvPr>
        </p:nvSpPr>
        <p:spPr/>
        <p:txBody>
          <a:bodyPr/>
          <a:lstStyle/>
          <a:p>
            <a:r>
              <a:rPr lang="de-DE"/>
              <a:t>© RA Michael Hoffmann</a:t>
            </a:r>
          </a:p>
        </p:txBody>
      </p:sp>
      <p:sp>
        <p:nvSpPr>
          <p:cNvPr id="6" name="Foliennummernplatzhalter 5"/>
          <p:cNvSpPr>
            <a:spLocks noGrp="1"/>
          </p:cNvSpPr>
          <p:nvPr>
            <p:ph type="sldNum" sz="quarter" idx="12"/>
          </p:nvPr>
        </p:nvSpPr>
        <p:spPr/>
        <p:txBody>
          <a:bodyPr/>
          <a:lstStyle/>
          <a:p>
            <a:fld id="{782C6FD0-58E9-4BC3-B6AC-BB427BDE5FCC}" type="slidenum">
              <a:rPr lang="de-DE"/>
              <a:pPr/>
              <a:t>5</a:t>
            </a:fld>
            <a:endParaRPr lang="de-DE"/>
          </a:p>
        </p:txBody>
      </p:sp>
      <p:sp>
        <p:nvSpPr>
          <p:cNvPr id="139266" name="Rectangle 2"/>
          <p:cNvSpPr>
            <a:spLocks noGrp="1" noChangeArrowheads="1"/>
          </p:cNvSpPr>
          <p:nvPr>
            <p:ph type="title"/>
          </p:nvPr>
        </p:nvSpPr>
        <p:spPr/>
        <p:txBody>
          <a:bodyPr/>
          <a:lstStyle/>
          <a:p>
            <a:pPr algn="ctr"/>
            <a:r>
              <a:rPr lang="de-DE" sz="2800" b="1" dirty="0">
                <a:solidFill>
                  <a:srgbClr val="000000"/>
                </a:solidFill>
              </a:rPr>
              <a:t>Überblick für den Tatbestand</a:t>
            </a:r>
          </a:p>
        </p:txBody>
      </p:sp>
      <p:sp>
        <p:nvSpPr>
          <p:cNvPr id="139267" name="Rectangle 3" descr="Rectangle: Click to edit Master text styles&#10;Second level&#10;Third level&#10;Fourth level&#10;Fifth level"/>
          <p:cNvSpPr>
            <a:spLocks noGrp="1" noChangeArrowheads="1"/>
          </p:cNvSpPr>
          <p:nvPr>
            <p:ph type="body" idx="1"/>
          </p:nvPr>
        </p:nvSpPr>
        <p:spPr/>
        <p:txBody>
          <a:bodyPr/>
          <a:lstStyle/>
          <a:p>
            <a:pPr marL="609600" indent="-609600" algn="just">
              <a:buSzTx/>
              <a:buFont typeface="Wingdings" pitchFamily="2" charset="2"/>
              <a:buAutoNum type="arabicPeriod" startAt="3"/>
            </a:pPr>
            <a:r>
              <a:rPr lang="de-DE" dirty="0">
                <a:solidFill>
                  <a:srgbClr val="000000"/>
                </a:solidFill>
              </a:rPr>
              <a:t>Prüfungsreihenfolge</a:t>
            </a:r>
            <a:r>
              <a:rPr lang="de-DE" sz="2400" dirty="0">
                <a:solidFill>
                  <a:srgbClr val="000000"/>
                </a:solidFill>
              </a:rPr>
              <a:t> </a:t>
            </a:r>
          </a:p>
          <a:p>
            <a:pPr marL="990600" lvl="1" indent="-533400" algn="just">
              <a:buSzTx/>
              <a:buFont typeface="Wingdings" pitchFamily="2" charset="2"/>
              <a:buAutoNum type="alphaLcParenR"/>
            </a:pPr>
            <a:r>
              <a:rPr lang="de-DE" sz="1800" dirty="0" smtClean="0">
                <a:solidFill>
                  <a:srgbClr val="000000"/>
                </a:solidFill>
              </a:rPr>
              <a:t>Alternativ Voraussetzungen der § 8 ff. im Einzelnen:</a:t>
            </a:r>
          </a:p>
          <a:p>
            <a:pPr marL="990600" lvl="1" indent="-533400" algn="just">
              <a:buSzTx/>
              <a:buFont typeface="Wingdings" pitchFamily="2" charset="2"/>
              <a:buAutoNum type="alphaLcParenR"/>
            </a:pPr>
            <a:r>
              <a:rPr lang="de-DE" sz="1800" dirty="0" smtClean="0">
                <a:solidFill>
                  <a:srgbClr val="000000"/>
                </a:solidFill>
              </a:rPr>
              <a:t>Vorliegen </a:t>
            </a:r>
            <a:r>
              <a:rPr lang="de-DE" sz="1800" dirty="0">
                <a:solidFill>
                  <a:srgbClr val="000000"/>
                </a:solidFill>
              </a:rPr>
              <a:t>der Speziellen Voraussetzungen des § 5</a:t>
            </a:r>
          </a:p>
          <a:p>
            <a:pPr marL="990600" lvl="1" indent="-533400" algn="just">
              <a:buSzTx/>
              <a:buFont typeface="Wingdings" pitchFamily="2" charset="2"/>
              <a:buAutoNum type="alphaLcParenR"/>
            </a:pPr>
            <a:r>
              <a:rPr lang="de-DE" sz="1800" dirty="0">
                <a:solidFill>
                  <a:srgbClr val="000000"/>
                </a:solidFill>
              </a:rPr>
              <a:t>Weitere Voraussetzungen des § 3</a:t>
            </a:r>
          </a:p>
          <a:p>
            <a:pPr marL="1371600" lvl="2" indent="-457200" algn="just">
              <a:buSzTx/>
              <a:buFont typeface="Wingdings" pitchFamily="2" charset="2"/>
              <a:buAutoNum type="alphaLcParenR" startAt="27"/>
            </a:pPr>
            <a:r>
              <a:rPr lang="de-DE" sz="1600" dirty="0" err="1">
                <a:solidFill>
                  <a:srgbClr val="000000"/>
                </a:solidFill>
              </a:rPr>
              <a:t>Nachteilszufügung</a:t>
            </a:r>
            <a:endParaRPr lang="de-DE" sz="1600" dirty="0">
              <a:solidFill>
                <a:srgbClr val="000000"/>
              </a:solidFill>
            </a:endParaRPr>
          </a:p>
          <a:p>
            <a:pPr marL="1371600" lvl="2" indent="-457200" algn="just">
              <a:buSzTx/>
              <a:buFont typeface="Wingdings" pitchFamily="2" charset="2"/>
              <a:buAutoNum type="alphaLcParenR" startAt="27"/>
            </a:pPr>
            <a:r>
              <a:rPr lang="de-DE" sz="1600" dirty="0">
                <a:solidFill>
                  <a:srgbClr val="000000"/>
                </a:solidFill>
              </a:rPr>
              <a:t>Wettbewerbsabsicht</a:t>
            </a:r>
          </a:p>
          <a:p>
            <a:pPr marL="1371600" lvl="2" indent="-457200" algn="just">
              <a:buSzTx/>
              <a:buFont typeface="Wingdings" pitchFamily="2" charset="2"/>
              <a:buAutoNum type="alphaLcParenR" startAt="27"/>
            </a:pPr>
            <a:r>
              <a:rPr lang="de-DE" sz="1600" dirty="0">
                <a:solidFill>
                  <a:srgbClr val="000000"/>
                </a:solidFill>
              </a:rPr>
              <a:t>Wettbewerbsverhältnis</a:t>
            </a:r>
          </a:p>
          <a:p>
            <a:pPr marL="1371600" lvl="2" indent="-457200" algn="just">
              <a:buSzTx/>
              <a:buFont typeface="Wingdings" pitchFamily="2" charset="2"/>
              <a:buAutoNum type="alphaLcParenR" startAt="27"/>
            </a:pPr>
            <a:r>
              <a:rPr lang="de-DE" sz="1600" dirty="0">
                <a:solidFill>
                  <a:srgbClr val="000000"/>
                </a:solidFill>
              </a:rPr>
              <a:t>Unternehmer</a:t>
            </a:r>
          </a:p>
          <a:p>
            <a:pPr marL="1371600" lvl="2" indent="-457200" algn="just">
              <a:buSzTx/>
              <a:buFont typeface="Wingdings" pitchFamily="2" charset="2"/>
              <a:buAutoNum type="alphaLcParenR" startAt="27"/>
            </a:pPr>
            <a:r>
              <a:rPr lang="de-DE" sz="1600" dirty="0">
                <a:solidFill>
                  <a:srgbClr val="000000"/>
                </a:solidFill>
              </a:rPr>
              <a:t>Bagatellklausel etc. </a:t>
            </a:r>
          </a:p>
          <a:p>
            <a:pPr marL="990600" lvl="1" indent="-533400" algn="just">
              <a:buSzTx/>
              <a:buFont typeface="Wingdings" pitchFamily="2" charset="2"/>
              <a:buAutoNum type="alphaLcParenR"/>
            </a:pPr>
            <a:r>
              <a:rPr lang="de-DE" sz="1800" dirty="0" smtClean="0">
                <a:solidFill>
                  <a:srgbClr val="000000"/>
                </a:solidFill>
              </a:rPr>
              <a:t>Alternativ zu a) Voraussetzungen </a:t>
            </a:r>
            <a:r>
              <a:rPr lang="de-DE" sz="1800" dirty="0">
                <a:solidFill>
                  <a:srgbClr val="000000"/>
                </a:solidFill>
              </a:rPr>
              <a:t>der § 8 ff. im Einzelnen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499"/>
                                          </p:stCondLst>
                                        </p:cTn>
                                        <p:tgtEl>
                                          <p:spTgt spid="139266"/>
                                        </p:tgtEl>
                                        <p:attrNameLst>
                                          <p:attrName>style.visibility</p:attrName>
                                        </p:attrNameLst>
                                      </p:cBhvr>
                                      <p:to>
                                        <p:strVal val="visible"/>
                                      </p:to>
                                    </p:set>
                                    <p:anim to="" calcmode="lin" valueType="num">
                                      <p:cBhvr>
                                        <p:cTn id="7" dur="1" fill="hold"/>
                                        <p:tgtEl>
                                          <p:spTgt spid="139266"/>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9267">
                                            <p:txEl>
                                              <p:pRg st="0" end="0"/>
                                            </p:txEl>
                                          </p:spTgt>
                                        </p:tgtEl>
                                        <p:attrNameLst>
                                          <p:attrName>style.visibility</p:attrName>
                                        </p:attrNameLst>
                                      </p:cBhvr>
                                      <p:to>
                                        <p:strVal val="visible"/>
                                      </p:to>
                                    </p:set>
                                    <p:animEffect transition="in" filter="dissolve">
                                      <p:cBhvr>
                                        <p:cTn id="12" dur="500"/>
                                        <p:tgtEl>
                                          <p:spTgt spid="13926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9267">
                                            <p:txEl>
                                              <p:pRg st="1" end="1"/>
                                            </p:txEl>
                                          </p:spTgt>
                                        </p:tgtEl>
                                        <p:attrNameLst>
                                          <p:attrName>style.visibility</p:attrName>
                                        </p:attrNameLst>
                                      </p:cBhvr>
                                      <p:to>
                                        <p:strVal val="visible"/>
                                      </p:to>
                                    </p:set>
                                    <p:animEffect transition="in" filter="dissolve">
                                      <p:cBhvr>
                                        <p:cTn id="17" dur="500"/>
                                        <p:tgtEl>
                                          <p:spTgt spid="13926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39267">
                                            <p:txEl>
                                              <p:pRg st="2" end="2"/>
                                            </p:txEl>
                                          </p:spTgt>
                                        </p:tgtEl>
                                        <p:attrNameLst>
                                          <p:attrName>style.visibility</p:attrName>
                                        </p:attrNameLst>
                                      </p:cBhvr>
                                      <p:to>
                                        <p:strVal val="visible"/>
                                      </p:to>
                                    </p:set>
                                    <p:animEffect transition="in" filter="dissolve">
                                      <p:cBhvr>
                                        <p:cTn id="22" dur="500"/>
                                        <p:tgtEl>
                                          <p:spTgt spid="13926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39267">
                                            <p:txEl>
                                              <p:pRg st="3" end="3"/>
                                            </p:txEl>
                                          </p:spTgt>
                                        </p:tgtEl>
                                        <p:attrNameLst>
                                          <p:attrName>style.visibility</p:attrName>
                                        </p:attrNameLst>
                                      </p:cBhvr>
                                      <p:to>
                                        <p:strVal val="visible"/>
                                      </p:to>
                                    </p:set>
                                    <p:animEffect transition="in" filter="dissolve">
                                      <p:cBhvr>
                                        <p:cTn id="27" dur="500"/>
                                        <p:tgtEl>
                                          <p:spTgt spid="13926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39267">
                                            <p:txEl>
                                              <p:pRg st="4" end="4"/>
                                            </p:txEl>
                                          </p:spTgt>
                                        </p:tgtEl>
                                        <p:attrNameLst>
                                          <p:attrName>style.visibility</p:attrName>
                                        </p:attrNameLst>
                                      </p:cBhvr>
                                      <p:to>
                                        <p:strVal val="visible"/>
                                      </p:to>
                                    </p:set>
                                    <p:animEffect transition="in" filter="dissolve">
                                      <p:cBhvr>
                                        <p:cTn id="32" dur="500"/>
                                        <p:tgtEl>
                                          <p:spTgt spid="13926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39267">
                                            <p:txEl>
                                              <p:pRg st="5" end="5"/>
                                            </p:txEl>
                                          </p:spTgt>
                                        </p:tgtEl>
                                        <p:attrNameLst>
                                          <p:attrName>style.visibility</p:attrName>
                                        </p:attrNameLst>
                                      </p:cBhvr>
                                      <p:to>
                                        <p:strVal val="visible"/>
                                      </p:to>
                                    </p:set>
                                    <p:animEffect transition="in" filter="dissolve">
                                      <p:cBhvr>
                                        <p:cTn id="37" dur="500"/>
                                        <p:tgtEl>
                                          <p:spTgt spid="13926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39267">
                                            <p:txEl>
                                              <p:pRg st="6" end="6"/>
                                            </p:txEl>
                                          </p:spTgt>
                                        </p:tgtEl>
                                        <p:attrNameLst>
                                          <p:attrName>style.visibility</p:attrName>
                                        </p:attrNameLst>
                                      </p:cBhvr>
                                      <p:to>
                                        <p:strVal val="visible"/>
                                      </p:to>
                                    </p:set>
                                    <p:animEffect transition="in" filter="dissolve">
                                      <p:cBhvr>
                                        <p:cTn id="42" dur="500"/>
                                        <p:tgtEl>
                                          <p:spTgt spid="139267">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39267">
                                            <p:txEl>
                                              <p:pRg st="7" end="7"/>
                                            </p:txEl>
                                          </p:spTgt>
                                        </p:tgtEl>
                                        <p:attrNameLst>
                                          <p:attrName>style.visibility</p:attrName>
                                        </p:attrNameLst>
                                      </p:cBhvr>
                                      <p:to>
                                        <p:strVal val="visible"/>
                                      </p:to>
                                    </p:set>
                                    <p:animEffect transition="in" filter="dissolve">
                                      <p:cBhvr>
                                        <p:cTn id="47" dur="500"/>
                                        <p:tgtEl>
                                          <p:spTgt spid="139267">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39267">
                                            <p:txEl>
                                              <p:pRg st="8" end="8"/>
                                            </p:txEl>
                                          </p:spTgt>
                                        </p:tgtEl>
                                        <p:attrNameLst>
                                          <p:attrName>style.visibility</p:attrName>
                                        </p:attrNameLst>
                                      </p:cBhvr>
                                      <p:to>
                                        <p:strVal val="visible"/>
                                      </p:to>
                                    </p:set>
                                    <p:animEffect transition="in" filter="dissolve">
                                      <p:cBhvr>
                                        <p:cTn id="52" dur="500"/>
                                        <p:tgtEl>
                                          <p:spTgt spid="139267">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139267">
                                            <p:txEl>
                                              <p:pRg st="9" end="9"/>
                                            </p:txEl>
                                          </p:spTgt>
                                        </p:tgtEl>
                                        <p:attrNameLst>
                                          <p:attrName>style.visibility</p:attrName>
                                        </p:attrNameLst>
                                      </p:cBhvr>
                                      <p:to>
                                        <p:strVal val="visible"/>
                                      </p:to>
                                    </p:set>
                                    <p:animEffect transition="in" filter="dissolve">
                                      <p:cBhvr>
                                        <p:cTn id="57" dur="500"/>
                                        <p:tgtEl>
                                          <p:spTgt spid="13926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66" grpId="0" autoUpdateAnimBg="0"/>
      <p:bldP spid="139267" grpId="0" uiExpand="1" build="p" bldLvl="5"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379C734C-3F2C-4B2A-AFEE-A80AF435CAAC}" type="datetime1">
              <a:rPr lang="de-DE"/>
              <a:pPr/>
              <a:t>21.04.2010</a:t>
            </a:fld>
            <a:endParaRPr lang="de-DE"/>
          </a:p>
        </p:txBody>
      </p:sp>
      <p:sp>
        <p:nvSpPr>
          <p:cNvPr id="5" name="Fußzeilenplatzhalter 4"/>
          <p:cNvSpPr>
            <a:spLocks noGrp="1"/>
          </p:cNvSpPr>
          <p:nvPr>
            <p:ph type="ftr" sz="quarter" idx="11"/>
          </p:nvPr>
        </p:nvSpPr>
        <p:spPr/>
        <p:txBody>
          <a:bodyPr/>
          <a:lstStyle/>
          <a:p>
            <a:r>
              <a:rPr lang="de-DE"/>
              <a:t>© RA Michael Hoffmann</a:t>
            </a:r>
          </a:p>
        </p:txBody>
      </p:sp>
      <p:sp>
        <p:nvSpPr>
          <p:cNvPr id="6" name="Foliennummernplatzhalter 5"/>
          <p:cNvSpPr>
            <a:spLocks noGrp="1"/>
          </p:cNvSpPr>
          <p:nvPr>
            <p:ph type="sldNum" sz="quarter" idx="12"/>
          </p:nvPr>
        </p:nvSpPr>
        <p:spPr/>
        <p:txBody>
          <a:bodyPr/>
          <a:lstStyle/>
          <a:p>
            <a:fld id="{5D5EAB3F-CA45-494D-ADFF-847C5BCBEDFA}" type="slidenum">
              <a:rPr lang="de-DE"/>
              <a:pPr/>
              <a:t>6</a:t>
            </a:fld>
            <a:endParaRPr lang="de-DE"/>
          </a:p>
        </p:txBody>
      </p:sp>
      <p:sp>
        <p:nvSpPr>
          <p:cNvPr id="140290" name="Rectangle 2"/>
          <p:cNvSpPr>
            <a:spLocks noGrp="1" noChangeArrowheads="1"/>
          </p:cNvSpPr>
          <p:nvPr>
            <p:ph type="title"/>
          </p:nvPr>
        </p:nvSpPr>
        <p:spPr/>
        <p:txBody>
          <a:bodyPr/>
          <a:lstStyle/>
          <a:p>
            <a:pPr algn="ctr"/>
            <a:r>
              <a:rPr lang="de-DE" sz="2800" b="1" dirty="0">
                <a:solidFill>
                  <a:srgbClr val="000000"/>
                </a:solidFill>
              </a:rPr>
              <a:t>Der Tatbestand des § 5 </a:t>
            </a:r>
            <a:r>
              <a:rPr lang="de-DE" sz="2800" b="1" dirty="0" smtClean="0">
                <a:solidFill>
                  <a:srgbClr val="000000"/>
                </a:solidFill>
              </a:rPr>
              <a:t>I </a:t>
            </a:r>
            <a:r>
              <a:rPr lang="de-DE" sz="2800" b="1" dirty="0">
                <a:solidFill>
                  <a:srgbClr val="000000"/>
                </a:solidFill>
              </a:rPr>
              <a:t>UWG</a:t>
            </a:r>
          </a:p>
        </p:txBody>
      </p:sp>
      <p:sp>
        <p:nvSpPr>
          <p:cNvPr id="140291" name="Rectangle 3" descr="Rectangle: Click to edit Master text styles&#10;Second level&#10;Third level&#10;Fourth level&#10;Fifth level"/>
          <p:cNvSpPr>
            <a:spLocks noGrp="1" noChangeArrowheads="1"/>
          </p:cNvSpPr>
          <p:nvPr>
            <p:ph type="body" idx="1"/>
          </p:nvPr>
        </p:nvSpPr>
        <p:spPr/>
        <p:txBody>
          <a:bodyPr/>
          <a:lstStyle/>
          <a:p>
            <a:pPr marL="609600" indent="-609600" algn="just">
              <a:buSzTx/>
              <a:buFont typeface="Wingdings" pitchFamily="2" charset="2"/>
              <a:buAutoNum type="arabicPeriod"/>
            </a:pPr>
            <a:r>
              <a:rPr lang="de-DE">
                <a:solidFill>
                  <a:srgbClr val="000000"/>
                </a:solidFill>
              </a:rPr>
              <a:t>Angaben </a:t>
            </a:r>
            <a:endParaRPr lang="de-DE" sz="2400">
              <a:solidFill>
                <a:srgbClr val="000000"/>
              </a:solidFill>
            </a:endParaRPr>
          </a:p>
          <a:p>
            <a:pPr marL="990600" lvl="1" indent="-533400" algn="just">
              <a:buSzTx/>
              <a:buFont typeface="Wingdings" pitchFamily="2" charset="2"/>
              <a:buAutoNum type="alphaLcParenR"/>
            </a:pPr>
            <a:r>
              <a:rPr lang="de-DE" sz="1800">
                <a:solidFill>
                  <a:srgbClr val="000000"/>
                </a:solidFill>
              </a:rPr>
              <a:t>Tatsachenbehauptungen </a:t>
            </a:r>
          </a:p>
          <a:p>
            <a:pPr marL="1371600" lvl="2" indent="-457200" algn="just">
              <a:buSzTx/>
              <a:buFont typeface="Wingdings" pitchFamily="2" charset="2"/>
              <a:buAutoNum type="alphaLcParenR" startAt="27"/>
            </a:pPr>
            <a:r>
              <a:rPr lang="de-DE" sz="1600">
                <a:solidFill>
                  <a:srgbClr val="000000"/>
                </a:solidFill>
              </a:rPr>
              <a:t>Der Begriff ist weit auszulegen. </a:t>
            </a:r>
          </a:p>
          <a:p>
            <a:pPr marL="1371600" lvl="2" indent="-457200" algn="just">
              <a:buSzTx/>
              <a:buFontTx/>
              <a:buChar char="+"/>
            </a:pPr>
            <a:r>
              <a:rPr lang="de-DE" sz="1600">
                <a:solidFill>
                  <a:srgbClr val="000000"/>
                </a:solidFill>
              </a:rPr>
              <a:t>Jede Äußerung, die nach der Verkehrsauffassung für den Kaufentschluss des potentiellen Kunden wesentlich sein kann</a:t>
            </a:r>
          </a:p>
          <a:p>
            <a:pPr marL="1371600" lvl="2" indent="-457200" algn="just">
              <a:buSzTx/>
              <a:buFontTx/>
              <a:buChar char="–"/>
            </a:pPr>
            <a:r>
              <a:rPr lang="de-DE" sz="1600">
                <a:solidFill>
                  <a:srgbClr val="000000"/>
                </a:solidFill>
              </a:rPr>
              <a:t>Bloße Kaufappelle, nichtssagende Fantasieangaben, Anpreisungen, reklamehafte Übertreibungen (Das „Beste“, der „Schönste“ u.ä.) </a:t>
            </a:r>
          </a:p>
          <a:p>
            <a:pPr marL="990600" lvl="1" indent="-533400" algn="just">
              <a:buSzTx/>
              <a:buFont typeface="Wingdings" pitchFamily="2" charset="2"/>
              <a:buAutoNum type="alphaLcParenR"/>
            </a:pPr>
            <a:r>
              <a:rPr lang="de-DE" sz="1800">
                <a:solidFill>
                  <a:srgbClr val="000000"/>
                </a:solidFill>
              </a:rPr>
              <a:t>Meinungsäußerung</a:t>
            </a:r>
          </a:p>
          <a:p>
            <a:pPr marL="990600" lvl="1" indent="-533400" algn="just">
              <a:buSzTx/>
              <a:buFont typeface="Wingdings" pitchFamily="2" charset="2"/>
              <a:buNone/>
            </a:pPr>
            <a:r>
              <a:rPr lang="de-DE" sz="1800">
                <a:solidFill>
                  <a:srgbClr val="000000"/>
                </a:solidFill>
              </a:rPr>
              <a:t>Abgrenzung Tatsachenbehauptung ./. Meinungsäußerung ?</a:t>
            </a:r>
          </a:p>
          <a:p>
            <a:pPr marL="990600" lvl="1" indent="-533400" algn="just">
              <a:buSzTx/>
              <a:buFont typeface="Wingdings" pitchFamily="2" charset="2"/>
              <a:buNone/>
            </a:pPr>
            <a:r>
              <a:rPr lang="de-DE" sz="1800">
                <a:solidFill>
                  <a:srgbClr val="000000"/>
                </a:solidFill>
              </a:rPr>
              <a:t>	Eine Tatsachenbehauptung liegt vor, wenn der Gehalt der Äußerungen entsprechend dem Verständnis des Durchschnittsempfängers der objektiven Klärung zugänglich ist und damit einem Beweis zugänglich ist.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499"/>
                                          </p:stCondLst>
                                        </p:cTn>
                                        <p:tgtEl>
                                          <p:spTgt spid="140290"/>
                                        </p:tgtEl>
                                        <p:attrNameLst>
                                          <p:attrName>style.visibility</p:attrName>
                                        </p:attrNameLst>
                                      </p:cBhvr>
                                      <p:to>
                                        <p:strVal val="visible"/>
                                      </p:to>
                                    </p:set>
                                    <p:anim to="" calcmode="lin" valueType="num">
                                      <p:cBhvr>
                                        <p:cTn id="7" dur="1" fill="hold"/>
                                        <p:tgtEl>
                                          <p:spTgt spid="140290"/>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40291">
                                            <p:txEl>
                                              <p:pRg st="0" end="0"/>
                                            </p:txEl>
                                          </p:spTgt>
                                        </p:tgtEl>
                                        <p:attrNameLst>
                                          <p:attrName>style.visibility</p:attrName>
                                        </p:attrNameLst>
                                      </p:cBhvr>
                                      <p:to>
                                        <p:strVal val="visible"/>
                                      </p:to>
                                    </p:set>
                                    <p:animEffect transition="in" filter="dissolve">
                                      <p:cBhvr>
                                        <p:cTn id="12" dur="500"/>
                                        <p:tgtEl>
                                          <p:spTgt spid="14029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40291">
                                            <p:txEl>
                                              <p:pRg st="1" end="1"/>
                                            </p:txEl>
                                          </p:spTgt>
                                        </p:tgtEl>
                                        <p:attrNameLst>
                                          <p:attrName>style.visibility</p:attrName>
                                        </p:attrNameLst>
                                      </p:cBhvr>
                                      <p:to>
                                        <p:strVal val="visible"/>
                                      </p:to>
                                    </p:set>
                                    <p:animEffect transition="in" filter="dissolve">
                                      <p:cBhvr>
                                        <p:cTn id="17" dur="500"/>
                                        <p:tgtEl>
                                          <p:spTgt spid="14029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40291">
                                            <p:txEl>
                                              <p:pRg st="2" end="2"/>
                                            </p:txEl>
                                          </p:spTgt>
                                        </p:tgtEl>
                                        <p:attrNameLst>
                                          <p:attrName>style.visibility</p:attrName>
                                        </p:attrNameLst>
                                      </p:cBhvr>
                                      <p:to>
                                        <p:strVal val="visible"/>
                                      </p:to>
                                    </p:set>
                                    <p:animEffect transition="in" filter="dissolve">
                                      <p:cBhvr>
                                        <p:cTn id="22" dur="500"/>
                                        <p:tgtEl>
                                          <p:spTgt spid="140291">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40291">
                                            <p:txEl>
                                              <p:pRg st="3" end="3"/>
                                            </p:txEl>
                                          </p:spTgt>
                                        </p:tgtEl>
                                        <p:attrNameLst>
                                          <p:attrName>style.visibility</p:attrName>
                                        </p:attrNameLst>
                                      </p:cBhvr>
                                      <p:to>
                                        <p:strVal val="visible"/>
                                      </p:to>
                                    </p:set>
                                    <p:animEffect transition="in" filter="dissolve">
                                      <p:cBhvr>
                                        <p:cTn id="27" dur="500"/>
                                        <p:tgtEl>
                                          <p:spTgt spid="140291">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40291">
                                            <p:txEl>
                                              <p:pRg st="4" end="4"/>
                                            </p:txEl>
                                          </p:spTgt>
                                        </p:tgtEl>
                                        <p:attrNameLst>
                                          <p:attrName>style.visibility</p:attrName>
                                        </p:attrNameLst>
                                      </p:cBhvr>
                                      <p:to>
                                        <p:strVal val="visible"/>
                                      </p:to>
                                    </p:set>
                                    <p:animEffect transition="in" filter="dissolve">
                                      <p:cBhvr>
                                        <p:cTn id="32" dur="500"/>
                                        <p:tgtEl>
                                          <p:spTgt spid="140291">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40291">
                                            <p:txEl>
                                              <p:pRg st="5" end="5"/>
                                            </p:txEl>
                                          </p:spTgt>
                                        </p:tgtEl>
                                        <p:attrNameLst>
                                          <p:attrName>style.visibility</p:attrName>
                                        </p:attrNameLst>
                                      </p:cBhvr>
                                      <p:to>
                                        <p:strVal val="visible"/>
                                      </p:to>
                                    </p:set>
                                    <p:animEffect transition="in" filter="dissolve">
                                      <p:cBhvr>
                                        <p:cTn id="37" dur="500"/>
                                        <p:tgtEl>
                                          <p:spTgt spid="140291">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40291">
                                            <p:txEl>
                                              <p:pRg st="6" end="6"/>
                                            </p:txEl>
                                          </p:spTgt>
                                        </p:tgtEl>
                                        <p:attrNameLst>
                                          <p:attrName>style.visibility</p:attrName>
                                        </p:attrNameLst>
                                      </p:cBhvr>
                                      <p:to>
                                        <p:strVal val="visible"/>
                                      </p:to>
                                    </p:set>
                                    <p:animEffect transition="in" filter="dissolve">
                                      <p:cBhvr>
                                        <p:cTn id="42" dur="500"/>
                                        <p:tgtEl>
                                          <p:spTgt spid="140291">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40291">
                                            <p:txEl>
                                              <p:pRg st="7" end="7"/>
                                            </p:txEl>
                                          </p:spTgt>
                                        </p:tgtEl>
                                        <p:attrNameLst>
                                          <p:attrName>style.visibility</p:attrName>
                                        </p:attrNameLst>
                                      </p:cBhvr>
                                      <p:to>
                                        <p:strVal val="visible"/>
                                      </p:to>
                                    </p:set>
                                    <p:animEffect transition="in" filter="dissolve">
                                      <p:cBhvr>
                                        <p:cTn id="47" dur="500"/>
                                        <p:tgtEl>
                                          <p:spTgt spid="14029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290" grpId="0" autoUpdateAnimBg="0"/>
      <p:bldP spid="140291" grpId="0" build="p" bldLvl="5"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60D722A7-56A0-44DB-88E4-EBF209614EF9}" type="datetime1">
              <a:rPr lang="de-DE"/>
              <a:pPr/>
              <a:t>21.04.2010</a:t>
            </a:fld>
            <a:endParaRPr lang="de-DE"/>
          </a:p>
        </p:txBody>
      </p:sp>
      <p:sp>
        <p:nvSpPr>
          <p:cNvPr id="5" name="Fußzeilenplatzhalter 4"/>
          <p:cNvSpPr>
            <a:spLocks noGrp="1"/>
          </p:cNvSpPr>
          <p:nvPr>
            <p:ph type="ftr" sz="quarter" idx="11"/>
          </p:nvPr>
        </p:nvSpPr>
        <p:spPr/>
        <p:txBody>
          <a:bodyPr/>
          <a:lstStyle/>
          <a:p>
            <a:r>
              <a:rPr lang="de-DE"/>
              <a:t>© RA Michael Hoffmann</a:t>
            </a:r>
          </a:p>
        </p:txBody>
      </p:sp>
      <p:sp>
        <p:nvSpPr>
          <p:cNvPr id="6" name="Foliennummernplatzhalter 5"/>
          <p:cNvSpPr>
            <a:spLocks noGrp="1"/>
          </p:cNvSpPr>
          <p:nvPr>
            <p:ph type="sldNum" sz="quarter" idx="12"/>
          </p:nvPr>
        </p:nvSpPr>
        <p:spPr/>
        <p:txBody>
          <a:bodyPr/>
          <a:lstStyle/>
          <a:p>
            <a:fld id="{12C87635-B6CC-48CA-B2CB-5C876EDFBC9E}" type="slidenum">
              <a:rPr lang="de-DE"/>
              <a:pPr/>
              <a:t>7</a:t>
            </a:fld>
            <a:endParaRPr lang="de-DE"/>
          </a:p>
        </p:txBody>
      </p:sp>
      <p:sp>
        <p:nvSpPr>
          <p:cNvPr id="142338" name="Rectangle 2"/>
          <p:cNvSpPr>
            <a:spLocks noGrp="1" noChangeArrowheads="1"/>
          </p:cNvSpPr>
          <p:nvPr>
            <p:ph type="title"/>
          </p:nvPr>
        </p:nvSpPr>
        <p:spPr/>
        <p:txBody>
          <a:bodyPr/>
          <a:lstStyle/>
          <a:p>
            <a:pPr algn="ctr"/>
            <a:r>
              <a:rPr lang="de-DE" sz="2800" b="1" dirty="0">
                <a:solidFill>
                  <a:srgbClr val="000000"/>
                </a:solidFill>
              </a:rPr>
              <a:t>Der Tatbestand des § 5 </a:t>
            </a:r>
            <a:r>
              <a:rPr lang="de-DE" sz="2800" b="1" dirty="0" smtClean="0">
                <a:solidFill>
                  <a:srgbClr val="000000"/>
                </a:solidFill>
              </a:rPr>
              <a:t>I </a:t>
            </a:r>
            <a:r>
              <a:rPr lang="de-DE" sz="2800" b="1" dirty="0">
                <a:solidFill>
                  <a:srgbClr val="000000"/>
                </a:solidFill>
              </a:rPr>
              <a:t>UWG</a:t>
            </a:r>
          </a:p>
        </p:txBody>
      </p:sp>
      <p:sp>
        <p:nvSpPr>
          <p:cNvPr id="142339" name="Rectangle 3" descr="Rectangle: Click to edit Master text styles&#10;Second level&#10;Third level&#10;Fourth level&#10;Fifth level"/>
          <p:cNvSpPr>
            <a:spLocks noGrp="1" noChangeArrowheads="1"/>
          </p:cNvSpPr>
          <p:nvPr>
            <p:ph type="body" idx="1"/>
          </p:nvPr>
        </p:nvSpPr>
        <p:spPr/>
        <p:txBody>
          <a:bodyPr/>
          <a:lstStyle/>
          <a:p>
            <a:pPr marL="609600" indent="-609600" algn="just">
              <a:lnSpc>
                <a:spcPct val="90000"/>
              </a:lnSpc>
              <a:buSzTx/>
              <a:buFont typeface="Wingdings" pitchFamily="2" charset="2"/>
              <a:buAutoNum type="alphaLcParenR" startAt="3"/>
            </a:pPr>
            <a:r>
              <a:rPr lang="de-DE" sz="1800">
                <a:solidFill>
                  <a:srgbClr val="000000"/>
                </a:solidFill>
              </a:rPr>
              <a:t>Bloße Kaufappelle </a:t>
            </a:r>
          </a:p>
          <a:p>
            <a:pPr marL="990600" lvl="1" indent="-533400" algn="just">
              <a:lnSpc>
                <a:spcPct val="90000"/>
              </a:lnSpc>
              <a:buSzTx/>
              <a:buFont typeface="Wingdings" pitchFamily="2" charset="2"/>
              <a:buNone/>
            </a:pPr>
            <a:r>
              <a:rPr lang="de-DE" sz="1800">
                <a:solidFill>
                  <a:srgbClr val="000000"/>
                </a:solidFill>
              </a:rPr>
              <a:t>	Fallen ebenfalls </a:t>
            </a:r>
            <a:r>
              <a:rPr lang="de-DE" sz="1800" b="1">
                <a:solidFill>
                  <a:srgbClr val="000000"/>
                </a:solidFill>
              </a:rPr>
              <a:t>nicht</a:t>
            </a:r>
            <a:r>
              <a:rPr lang="de-DE" sz="1800">
                <a:solidFill>
                  <a:srgbClr val="000000"/>
                </a:solidFill>
              </a:rPr>
              <a:t> unter die Regelung des § 5 II. Es fehlt der überprüfbare Tatsachenkern.</a:t>
            </a:r>
          </a:p>
          <a:p>
            <a:pPr marL="609600" indent="-609600" algn="just">
              <a:lnSpc>
                <a:spcPct val="90000"/>
              </a:lnSpc>
              <a:buSzTx/>
              <a:buFont typeface="Wingdings" pitchFamily="2" charset="2"/>
              <a:buAutoNum type="alphaLcParenR" startAt="3"/>
            </a:pPr>
            <a:r>
              <a:rPr lang="de-DE" sz="1800">
                <a:solidFill>
                  <a:srgbClr val="000000"/>
                </a:solidFill>
              </a:rPr>
              <a:t>Verwendung von Symbolen und/oder Zeichen</a:t>
            </a:r>
          </a:p>
          <a:p>
            <a:pPr marL="990600" lvl="1" indent="-533400" algn="just">
              <a:lnSpc>
                <a:spcPct val="90000"/>
              </a:lnSpc>
              <a:buSzTx/>
              <a:buFontTx/>
              <a:buChar char="+"/>
            </a:pPr>
            <a:r>
              <a:rPr lang="de-DE" sz="1600">
                <a:solidFill>
                  <a:srgbClr val="000000"/>
                </a:solidFill>
              </a:rPr>
              <a:t>wenn das Publikum eine Aussage mit Informationsgehalt erblickt</a:t>
            </a:r>
          </a:p>
          <a:p>
            <a:pPr marL="990600" lvl="1" indent="-533400" algn="just">
              <a:lnSpc>
                <a:spcPct val="90000"/>
              </a:lnSpc>
              <a:buSzTx/>
              <a:buFontTx/>
              <a:buNone/>
            </a:pPr>
            <a:r>
              <a:rPr lang="de-DE" sz="1600">
                <a:solidFill>
                  <a:srgbClr val="000000"/>
                </a:solidFill>
              </a:rPr>
              <a:t>Blauer Engel, Äskulap-Schlange für Kosmetik</a:t>
            </a:r>
          </a:p>
          <a:p>
            <a:pPr marL="990600" lvl="1" indent="-533400" algn="just">
              <a:lnSpc>
                <a:spcPct val="90000"/>
              </a:lnSpc>
              <a:buSzTx/>
              <a:buFontTx/>
              <a:buChar char="–"/>
            </a:pPr>
            <a:r>
              <a:rPr lang="de-DE" sz="1600">
                <a:solidFill>
                  <a:srgbClr val="000000"/>
                </a:solidFill>
              </a:rPr>
              <a:t>wenn bloße Fantasierelevanz</a:t>
            </a:r>
          </a:p>
          <a:p>
            <a:pPr marL="609600" indent="-609600" algn="just">
              <a:lnSpc>
                <a:spcPct val="90000"/>
              </a:lnSpc>
              <a:buSzTx/>
              <a:buFontTx/>
              <a:buAutoNum type="alphaLcParenR" startAt="5"/>
            </a:pPr>
            <a:r>
              <a:rPr lang="de-DE" sz="1800">
                <a:solidFill>
                  <a:srgbClr val="000000"/>
                </a:solidFill>
              </a:rPr>
              <a:t>Äußerungen Dritter, anlehnende Werbung</a:t>
            </a:r>
          </a:p>
          <a:p>
            <a:pPr marL="990600" lvl="1" indent="-533400" algn="just">
              <a:lnSpc>
                <a:spcPct val="90000"/>
              </a:lnSpc>
              <a:buSzTx/>
              <a:buFont typeface="Wingdings" pitchFamily="2" charset="2"/>
              <a:buChar char="Ø"/>
            </a:pPr>
            <a:r>
              <a:rPr lang="de-DE" sz="1600">
                <a:solidFill>
                  <a:srgbClr val="000000"/>
                </a:solidFill>
              </a:rPr>
              <a:t>Bezugnahme auf SV-Gutachten kann Angabe enthalten. </a:t>
            </a:r>
          </a:p>
          <a:p>
            <a:pPr marL="990600" lvl="1" indent="-533400" algn="just">
              <a:lnSpc>
                <a:spcPct val="90000"/>
              </a:lnSpc>
              <a:buSzTx/>
              <a:buFont typeface="Wingdings" pitchFamily="2" charset="2"/>
              <a:buChar char="Ø"/>
            </a:pPr>
            <a:r>
              <a:rPr lang="de-DE" sz="1600">
                <a:solidFill>
                  <a:srgbClr val="000000"/>
                </a:solidFill>
              </a:rPr>
              <a:t>ABER</a:t>
            </a:r>
            <a:br>
              <a:rPr lang="de-DE" sz="1600">
                <a:solidFill>
                  <a:srgbClr val="000000"/>
                </a:solidFill>
              </a:rPr>
            </a:br>
            <a:r>
              <a:rPr lang="de-DE" sz="1600">
                <a:solidFill>
                  <a:srgbClr val="000000"/>
                </a:solidFill>
              </a:rPr>
              <a:t>Weil auch im gewerblichen Bereich Meinungsfreiheit zu schützen ist, darf eine Werbung nicht schon deshalb verboten werden, weil sie Meinung verbreitet. </a:t>
            </a:r>
          </a:p>
          <a:p>
            <a:pPr marL="609600" indent="-609600" algn="just">
              <a:lnSpc>
                <a:spcPct val="90000"/>
              </a:lnSpc>
              <a:buSzTx/>
              <a:buFontTx/>
              <a:buAutoNum type="alphaLcParenR" startAt="5"/>
            </a:pPr>
            <a:r>
              <a:rPr lang="de-DE" sz="1800">
                <a:solidFill>
                  <a:srgbClr val="000000"/>
                </a:solidFill>
              </a:rPr>
              <a:t>Firmierungen und markenrechtliche Bezeichnungen</a:t>
            </a:r>
          </a:p>
          <a:p>
            <a:pPr marL="990600" lvl="1" indent="-533400" algn="just">
              <a:lnSpc>
                <a:spcPct val="90000"/>
              </a:lnSpc>
              <a:buSzTx/>
              <a:buFont typeface="Wingdings" pitchFamily="2" charset="2"/>
              <a:buChar char="Ø"/>
            </a:pPr>
            <a:r>
              <a:rPr lang="de-DE" sz="1600">
                <a:solidFill>
                  <a:srgbClr val="000000"/>
                </a:solidFill>
              </a:rPr>
              <a:t>Kann möglich sein.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499"/>
                                          </p:stCondLst>
                                        </p:cTn>
                                        <p:tgtEl>
                                          <p:spTgt spid="142338"/>
                                        </p:tgtEl>
                                        <p:attrNameLst>
                                          <p:attrName>style.visibility</p:attrName>
                                        </p:attrNameLst>
                                      </p:cBhvr>
                                      <p:to>
                                        <p:strVal val="visible"/>
                                      </p:to>
                                    </p:set>
                                    <p:anim to="" calcmode="lin" valueType="num">
                                      <p:cBhvr>
                                        <p:cTn id="7" dur="1" fill="hold"/>
                                        <p:tgtEl>
                                          <p:spTgt spid="142338"/>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42339">
                                            <p:txEl>
                                              <p:pRg st="0" end="0"/>
                                            </p:txEl>
                                          </p:spTgt>
                                        </p:tgtEl>
                                        <p:attrNameLst>
                                          <p:attrName>style.visibility</p:attrName>
                                        </p:attrNameLst>
                                      </p:cBhvr>
                                      <p:to>
                                        <p:strVal val="visible"/>
                                      </p:to>
                                    </p:set>
                                    <p:animEffect transition="in" filter="dissolve">
                                      <p:cBhvr>
                                        <p:cTn id="12" dur="500"/>
                                        <p:tgtEl>
                                          <p:spTgt spid="14233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42339">
                                            <p:txEl>
                                              <p:pRg st="1" end="1"/>
                                            </p:txEl>
                                          </p:spTgt>
                                        </p:tgtEl>
                                        <p:attrNameLst>
                                          <p:attrName>style.visibility</p:attrName>
                                        </p:attrNameLst>
                                      </p:cBhvr>
                                      <p:to>
                                        <p:strVal val="visible"/>
                                      </p:to>
                                    </p:set>
                                    <p:animEffect transition="in" filter="dissolve">
                                      <p:cBhvr>
                                        <p:cTn id="17" dur="500"/>
                                        <p:tgtEl>
                                          <p:spTgt spid="14233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42339">
                                            <p:txEl>
                                              <p:pRg st="2" end="2"/>
                                            </p:txEl>
                                          </p:spTgt>
                                        </p:tgtEl>
                                        <p:attrNameLst>
                                          <p:attrName>style.visibility</p:attrName>
                                        </p:attrNameLst>
                                      </p:cBhvr>
                                      <p:to>
                                        <p:strVal val="visible"/>
                                      </p:to>
                                    </p:set>
                                    <p:animEffect transition="in" filter="dissolve">
                                      <p:cBhvr>
                                        <p:cTn id="22" dur="500"/>
                                        <p:tgtEl>
                                          <p:spTgt spid="14233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42339">
                                            <p:txEl>
                                              <p:pRg st="3" end="3"/>
                                            </p:txEl>
                                          </p:spTgt>
                                        </p:tgtEl>
                                        <p:attrNameLst>
                                          <p:attrName>style.visibility</p:attrName>
                                        </p:attrNameLst>
                                      </p:cBhvr>
                                      <p:to>
                                        <p:strVal val="visible"/>
                                      </p:to>
                                    </p:set>
                                    <p:animEffect transition="in" filter="dissolve">
                                      <p:cBhvr>
                                        <p:cTn id="27" dur="500"/>
                                        <p:tgtEl>
                                          <p:spTgt spid="14233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42339">
                                            <p:txEl>
                                              <p:pRg st="4" end="4"/>
                                            </p:txEl>
                                          </p:spTgt>
                                        </p:tgtEl>
                                        <p:attrNameLst>
                                          <p:attrName>style.visibility</p:attrName>
                                        </p:attrNameLst>
                                      </p:cBhvr>
                                      <p:to>
                                        <p:strVal val="visible"/>
                                      </p:to>
                                    </p:set>
                                    <p:animEffect transition="in" filter="dissolve">
                                      <p:cBhvr>
                                        <p:cTn id="32" dur="500"/>
                                        <p:tgtEl>
                                          <p:spTgt spid="142339">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42339">
                                            <p:txEl>
                                              <p:pRg st="5" end="5"/>
                                            </p:txEl>
                                          </p:spTgt>
                                        </p:tgtEl>
                                        <p:attrNameLst>
                                          <p:attrName>style.visibility</p:attrName>
                                        </p:attrNameLst>
                                      </p:cBhvr>
                                      <p:to>
                                        <p:strVal val="visible"/>
                                      </p:to>
                                    </p:set>
                                    <p:animEffect transition="in" filter="dissolve">
                                      <p:cBhvr>
                                        <p:cTn id="37" dur="500"/>
                                        <p:tgtEl>
                                          <p:spTgt spid="142339">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42339">
                                            <p:txEl>
                                              <p:pRg st="6" end="6"/>
                                            </p:txEl>
                                          </p:spTgt>
                                        </p:tgtEl>
                                        <p:attrNameLst>
                                          <p:attrName>style.visibility</p:attrName>
                                        </p:attrNameLst>
                                      </p:cBhvr>
                                      <p:to>
                                        <p:strVal val="visible"/>
                                      </p:to>
                                    </p:set>
                                    <p:animEffect transition="in" filter="dissolve">
                                      <p:cBhvr>
                                        <p:cTn id="42" dur="500"/>
                                        <p:tgtEl>
                                          <p:spTgt spid="142339">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42339">
                                            <p:txEl>
                                              <p:pRg st="7" end="7"/>
                                            </p:txEl>
                                          </p:spTgt>
                                        </p:tgtEl>
                                        <p:attrNameLst>
                                          <p:attrName>style.visibility</p:attrName>
                                        </p:attrNameLst>
                                      </p:cBhvr>
                                      <p:to>
                                        <p:strVal val="visible"/>
                                      </p:to>
                                    </p:set>
                                    <p:animEffect transition="in" filter="dissolve">
                                      <p:cBhvr>
                                        <p:cTn id="47" dur="500"/>
                                        <p:tgtEl>
                                          <p:spTgt spid="142339">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42339">
                                            <p:txEl>
                                              <p:pRg st="8" end="8"/>
                                            </p:txEl>
                                          </p:spTgt>
                                        </p:tgtEl>
                                        <p:attrNameLst>
                                          <p:attrName>style.visibility</p:attrName>
                                        </p:attrNameLst>
                                      </p:cBhvr>
                                      <p:to>
                                        <p:strVal val="visible"/>
                                      </p:to>
                                    </p:set>
                                    <p:animEffect transition="in" filter="dissolve">
                                      <p:cBhvr>
                                        <p:cTn id="52" dur="500"/>
                                        <p:tgtEl>
                                          <p:spTgt spid="142339">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142339">
                                            <p:txEl>
                                              <p:pRg st="9" end="9"/>
                                            </p:txEl>
                                          </p:spTgt>
                                        </p:tgtEl>
                                        <p:attrNameLst>
                                          <p:attrName>style.visibility</p:attrName>
                                        </p:attrNameLst>
                                      </p:cBhvr>
                                      <p:to>
                                        <p:strVal val="visible"/>
                                      </p:to>
                                    </p:set>
                                    <p:animEffect transition="in" filter="dissolve">
                                      <p:cBhvr>
                                        <p:cTn id="57" dur="500"/>
                                        <p:tgtEl>
                                          <p:spTgt spid="142339">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142339">
                                            <p:txEl>
                                              <p:pRg st="10" end="10"/>
                                            </p:txEl>
                                          </p:spTgt>
                                        </p:tgtEl>
                                        <p:attrNameLst>
                                          <p:attrName>style.visibility</p:attrName>
                                        </p:attrNameLst>
                                      </p:cBhvr>
                                      <p:to>
                                        <p:strVal val="visible"/>
                                      </p:to>
                                    </p:set>
                                    <p:animEffect transition="in" filter="dissolve">
                                      <p:cBhvr>
                                        <p:cTn id="62" dur="500"/>
                                        <p:tgtEl>
                                          <p:spTgt spid="14233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38" grpId="0" autoUpdateAnimBg="0"/>
      <p:bldP spid="142339" grpId="0" build="p" bldLvl="5"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1B8CE6D3-EC94-4B9C-B64C-00DE3E2EFF43}" type="datetime1">
              <a:rPr lang="de-DE"/>
              <a:pPr/>
              <a:t>21.04.2010</a:t>
            </a:fld>
            <a:endParaRPr lang="de-DE"/>
          </a:p>
        </p:txBody>
      </p:sp>
      <p:sp>
        <p:nvSpPr>
          <p:cNvPr id="5" name="Fußzeilenplatzhalter 4"/>
          <p:cNvSpPr>
            <a:spLocks noGrp="1"/>
          </p:cNvSpPr>
          <p:nvPr>
            <p:ph type="ftr" sz="quarter" idx="11"/>
          </p:nvPr>
        </p:nvSpPr>
        <p:spPr/>
        <p:txBody>
          <a:bodyPr/>
          <a:lstStyle/>
          <a:p>
            <a:r>
              <a:rPr lang="de-DE"/>
              <a:t>© RA Michael Hoffmann</a:t>
            </a:r>
          </a:p>
        </p:txBody>
      </p:sp>
      <p:sp>
        <p:nvSpPr>
          <p:cNvPr id="6" name="Foliennummernplatzhalter 5"/>
          <p:cNvSpPr>
            <a:spLocks noGrp="1"/>
          </p:cNvSpPr>
          <p:nvPr>
            <p:ph type="sldNum" sz="quarter" idx="12"/>
          </p:nvPr>
        </p:nvSpPr>
        <p:spPr/>
        <p:txBody>
          <a:bodyPr/>
          <a:lstStyle/>
          <a:p>
            <a:fld id="{31561E97-1675-49C3-8429-DFE15731289E}" type="slidenum">
              <a:rPr lang="de-DE"/>
              <a:pPr/>
              <a:t>8</a:t>
            </a:fld>
            <a:endParaRPr lang="de-DE"/>
          </a:p>
        </p:txBody>
      </p:sp>
      <p:sp>
        <p:nvSpPr>
          <p:cNvPr id="146434" name="Rectangle 2"/>
          <p:cNvSpPr>
            <a:spLocks noGrp="1" noChangeArrowheads="1"/>
          </p:cNvSpPr>
          <p:nvPr>
            <p:ph type="title"/>
          </p:nvPr>
        </p:nvSpPr>
        <p:spPr/>
        <p:txBody>
          <a:bodyPr/>
          <a:lstStyle/>
          <a:p>
            <a:pPr algn="ctr"/>
            <a:r>
              <a:rPr lang="de-DE" sz="2800" b="1" dirty="0">
                <a:solidFill>
                  <a:srgbClr val="000000"/>
                </a:solidFill>
              </a:rPr>
              <a:t>Der Tatbestand des § 5 </a:t>
            </a:r>
            <a:r>
              <a:rPr lang="de-DE" sz="2800" b="1" dirty="0" smtClean="0">
                <a:solidFill>
                  <a:srgbClr val="000000"/>
                </a:solidFill>
              </a:rPr>
              <a:t>I </a:t>
            </a:r>
            <a:r>
              <a:rPr lang="de-DE" sz="2800" b="1" dirty="0">
                <a:solidFill>
                  <a:srgbClr val="000000"/>
                </a:solidFill>
              </a:rPr>
              <a:t>UWG</a:t>
            </a:r>
          </a:p>
        </p:txBody>
      </p:sp>
      <p:sp>
        <p:nvSpPr>
          <p:cNvPr id="146435" name="Rectangle 3" descr="Rectangle: Click to edit Master text styles&#10;Second level&#10;Third level&#10;Fourth level&#10;Fifth level"/>
          <p:cNvSpPr>
            <a:spLocks noGrp="1" noChangeArrowheads="1"/>
          </p:cNvSpPr>
          <p:nvPr>
            <p:ph type="body" idx="1"/>
          </p:nvPr>
        </p:nvSpPr>
        <p:spPr/>
        <p:txBody>
          <a:bodyPr/>
          <a:lstStyle/>
          <a:p>
            <a:pPr marL="609600" indent="-609600" algn="just">
              <a:lnSpc>
                <a:spcPct val="90000"/>
              </a:lnSpc>
              <a:buSzTx/>
              <a:buFont typeface="Wingdings" pitchFamily="2" charset="2"/>
              <a:buAutoNum type="arabicPeriod" startAt="2"/>
            </a:pPr>
            <a:r>
              <a:rPr lang="de-DE" sz="2800">
                <a:solidFill>
                  <a:srgbClr val="000000"/>
                </a:solidFill>
              </a:rPr>
              <a:t>Irreführende Angaben</a:t>
            </a:r>
            <a:endParaRPr lang="de-DE" sz="2000">
              <a:solidFill>
                <a:srgbClr val="000000"/>
              </a:solidFill>
            </a:endParaRPr>
          </a:p>
          <a:p>
            <a:pPr marL="990600" lvl="1" indent="-533400" algn="just">
              <a:lnSpc>
                <a:spcPct val="90000"/>
              </a:lnSpc>
              <a:buSzTx/>
              <a:buFont typeface="Wingdings" pitchFamily="2" charset="2"/>
              <a:buAutoNum type="alphaLcParenR"/>
            </a:pPr>
            <a:r>
              <a:rPr lang="de-DE" sz="1600">
                <a:solidFill>
                  <a:srgbClr val="000000"/>
                </a:solidFill>
              </a:rPr>
              <a:t>Amtliche Begründung: 	</a:t>
            </a:r>
            <a:br>
              <a:rPr lang="de-DE" sz="1600">
                <a:solidFill>
                  <a:srgbClr val="000000"/>
                </a:solidFill>
              </a:rPr>
            </a:br>
            <a:r>
              <a:rPr lang="de-DE" sz="1600">
                <a:solidFill>
                  <a:srgbClr val="000000"/>
                </a:solidFill>
              </a:rPr>
              <a:t>{...} verboten sind {...} alle Angaben geschäftlicher Art, die zu Wettbewerbszwecken im geschäftlichen Verkehr gemacht werden und geeignet sind, einen nicht unerheblichen Teil der betroffenen Verkehrskreise über das Angebot irrezuführen und Fehlvorstellungen von maßgeblicher Bedeutung für den Kaufentschluss hervorzurufen (BT-Drucks. 15/1487, S. 19). </a:t>
            </a:r>
          </a:p>
          <a:p>
            <a:pPr marL="990600" lvl="1" indent="-533400" algn="just">
              <a:lnSpc>
                <a:spcPct val="90000"/>
              </a:lnSpc>
              <a:buSzTx/>
              <a:buFont typeface="Wingdings" pitchFamily="2" charset="2"/>
              <a:buAutoNum type="alphaLcParenR"/>
            </a:pPr>
            <a:r>
              <a:rPr lang="de-DE" sz="1600">
                <a:solidFill>
                  <a:srgbClr val="000000"/>
                </a:solidFill>
              </a:rPr>
              <a:t>Jede nachweislich falsche Angabe ist irreführend</a:t>
            </a:r>
          </a:p>
          <a:p>
            <a:pPr marL="1371600" lvl="2" indent="-457200" algn="just">
              <a:lnSpc>
                <a:spcPct val="90000"/>
              </a:lnSpc>
              <a:buSzTx/>
              <a:buFont typeface="Wingdings" pitchFamily="2" charset="2"/>
              <a:buAutoNum type="alphaLcParenR"/>
            </a:pPr>
            <a:r>
              <a:rPr lang="de-DE" sz="1400">
                <a:solidFill>
                  <a:srgbClr val="000000"/>
                </a:solidFill>
              </a:rPr>
              <a:t>Telef. Gewinnauskunft bei 0900-er Nummern</a:t>
            </a:r>
          </a:p>
          <a:p>
            <a:pPr marL="1371600" lvl="2" indent="-457200" algn="just">
              <a:lnSpc>
                <a:spcPct val="90000"/>
              </a:lnSpc>
              <a:buSzTx/>
              <a:buFont typeface="Wingdings" pitchFamily="2" charset="2"/>
              <a:buAutoNum type="alphaLcParenR"/>
            </a:pPr>
            <a:r>
              <a:rPr lang="de-DE" sz="1400">
                <a:solidFill>
                  <a:srgbClr val="000000"/>
                </a:solidFill>
              </a:rPr>
              <a:t>Erstausstrahlung oder Deutschlandpremiere</a:t>
            </a:r>
          </a:p>
          <a:p>
            <a:pPr marL="1371600" lvl="2" indent="-457200" algn="just">
              <a:lnSpc>
                <a:spcPct val="90000"/>
              </a:lnSpc>
              <a:buSzTx/>
              <a:buFont typeface="Wingdings" pitchFamily="2" charset="2"/>
              <a:buAutoNum type="alphaLcParenR"/>
            </a:pPr>
            <a:r>
              <a:rPr lang="de-DE" sz="1400">
                <a:solidFill>
                  <a:srgbClr val="000000"/>
                </a:solidFill>
              </a:rPr>
              <a:t>Sehr streng zu bewerten: Umweltargumente, Lebensmittelwerbung</a:t>
            </a:r>
          </a:p>
          <a:p>
            <a:pPr marL="990600" lvl="1" indent="-533400" algn="just">
              <a:lnSpc>
                <a:spcPct val="90000"/>
              </a:lnSpc>
              <a:buSzTx/>
              <a:buFont typeface="Wingdings" pitchFamily="2" charset="2"/>
              <a:buAutoNum type="alphaLcParenR"/>
            </a:pPr>
            <a:r>
              <a:rPr lang="de-DE" sz="1600">
                <a:solidFill>
                  <a:srgbClr val="000000"/>
                </a:solidFill>
              </a:rPr>
              <a:t>Auch wahre Angaben können Irreführend sein</a:t>
            </a:r>
            <a:r>
              <a:rPr lang="de-DE" sz="1600" b="1">
                <a:solidFill>
                  <a:srgbClr val="000000"/>
                </a:solidFill>
              </a:rPr>
              <a:t>(!)</a:t>
            </a:r>
            <a:endParaRPr lang="de-DE" sz="1600">
              <a:solidFill>
                <a:srgbClr val="000000"/>
              </a:solidFill>
            </a:endParaRPr>
          </a:p>
          <a:p>
            <a:pPr marL="1371600" lvl="2" indent="-457200" algn="just">
              <a:lnSpc>
                <a:spcPct val="90000"/>
              </a:lnSpc>
              <a:buSzTx/>
              <a:buFont typeface="Wingdings" pitchFamily="2" charset="2"/>
              <a:buAutoNum type="alphaLcParenR" startAt="27"/>
            </a:pPr>
            <a:r>
              <a:rPr lang="de-DE" sz="1400">
                <a:solidFill>
                  <a:srgbClr val="000000"/>
                </a:solidFill>
              </a:rPr>
              <a:t>Immer dann, wenn die Angabe zu einem Irrtum des verständigen durchschnittlich informierten Verbrauchers des angesprochenen </a:t>
            </a:r>
            <a:r>
              <a:rPr lang="de-DE" sz="1400" b="1">
                <a:solidFill>
                  <a:srgbClr val="000000"/>
                </a:solidFill>
              </a:rPr>
              <a:t>Verkehrskreises</a:t>
            </a:r>
            <a:r>
              <a:rPr lang="de-DE" sz="1400">
                <a:solidFill>
                  <a:srgbClr val="000000"/>
                </a:solidFill>
              </a:rPr>
              <a:t> zu einer Fehlvorstellung führen kann. </a:t>
            </a:r>
          </a:p>
          <a:p>
            <a:pPr marL="1371600" lvl="2" indent="-457200" algn="just">
              <a:lnSpc>
                <a:spcPct val="90000"/>
              </a:lnSpc>
              <a:buSzTx/>
              <a:buFont typeface="Wingdings" pitchFamily="2" charset="2"/>
              <a:buAutoNum type="alphaLcParenR" startAt="27"/>
            </a:pPr>
            <a:r>
              <a:rPr lang="de-DE" sz="1400">
                <a:solidFill>
                  <a:srgbClr val="000000"/>
                </a:solidFill>
              </a:rPr>
              <a:t>(Bsp.: Kunstseidenfaden als „Kupferseide“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499"/>
                                          </p:stCondLst>
                                        </p:cTn>
                                        <p:tgtEl>
                                          <p:spTgt spid="146434"/>
                                        </p:tgtEl>
                                        <p:attrNameLst>
                                          <p:attrName>style.visibility</p:attrName>
                                        </p:attrNameLst>
                                      </p:cBhvr>
                                      <p:to>
                                        <p:strVal val="visible"/>
                                      </p:to>
                                    </p:set>
                                    <p:anim to="" calcmode="lin" valueType="num">
                                      <p:cBhvr>
                                        <p:cTn id="7" dur="1" fill="hold"/>
                                        <p:tgtEl>
                                          <p:spTgt spid="146434"/>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46435">
                                            <p:txEl>
                                              <p:pRg st="0" end="0"/>
                                            </p:txEl>
                                          </p:spTgt>
                                        </p:tgtEl>
                                        <p:attrNameLst>
                                          <p:attrName>style.visibility</p:attrName>
                                        </p:attrNameLst>
                                      </p:cBhvr>
                                      <p:to>
                                        <p:strVal val="visible"/>
                                      </p:to>
                                    </p:set>
                                    <p:animEffect transition="in" filter="dissolve">
                                      <p:cBhvr>
                                        <p:cTn id="12" dur="500"/>
                                        <p:tgtEl>
                                          <p:spTgt spid="14643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46435">
                                            <p:txEl>
                                              <p:pRg st="1" end="1"/>
                                            </p:txEl>
                                          </p:spTgt>
                                        </p:tgtEl>
                                        <p:attrNameLst>
                                          <p:attrName>style.visibility</p:attrName>
                                        </p:attrNameLst>
                                      </p:cBhvr>
                                      <p:to>
                                        <p:strVal val="visible"/>
                                      </p:to>
                                    </p:set>
                                    <p:animEffect transition="in" filter="dissolve">
                                      <p:cBhvr>
                                        <p:cTn id="17" dur="500"/>
                                        <p:tgtEl>
                                          <p:spTgt spid="14643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46435">
                                            <p:txEl>
                                              <p:pRg st="2" end="2"/>
                                            </p:txEl>
                                          </p:spTgt>
                                        </p:tgtEl>
                                        <p:attrNameLst>
                                          <p:attrName>style.visibility</p:attrName>
                                        </p:attrNameLst>
                                      </p:cBhvr>
                                      <p:to>
                                        <p:strVal val="visible"/>
                                      </p:to>
                                    </p:set>
                                    <p:animEffect transition="in" filter="dissolve">
                                      <p:cBhvr>
                                        <p:cTn id="22" dur="500"/>
                                        <p:tgtEl>
                                          <p:spTgt spid="14643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46435">
                                            <p:txEl>
                                              <p:pRg st="3" end="3"/>
                                            </p:txEl>
                                          </p:spTgt>
                                        </p:tgtEl>
                                        <p:attrNameLst>
                                          <p:attrName>style.visibility</p:attrName>
                                        </p:attrNameLst>
                                      </p:cBhvr>
                                      <p:to>
                                        <p:strVal val="visible"/>
                                      </p:to>
                                    </p:set>
                                    <p:animEffect transition="in" filter="dissolve">
                                      <p:cBhvr>
                                        <p:cTn id="27" dur="500"/>
                                        <p:tgtEl>
                                          <p:spTgt spid="14643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46435">
                                            <p:txEl>
                                              <p:pRg st="4" end="4"/>
                                            </p:txEl>
                                          </p:spTgt>
                                        </p:tgtEl>
                                        <p:attrNameLst>
                                          <p:attrName>style.visibility</p:attrName>
                                        </p:attrNameLst>
                                      </p:cBhvr>
                                      <p:to>
                                        <p:strVal val="visible"/>
                                      </p:to>
                                    </p:set>
                                    <p:animEffect transition="in" filter="dissolve">
                                      <p:cBhvr>
                                        <p:cTn id="32" dur="500"/>
                                        <p:tgtEl>
                                          <p:spTgt spid="14643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46435">
                                            <p:txEl>
                                              <p:pRg st="5" end="5"/>
                                            </p:txEl>
                                          </p:spTgt>
                                        </p:tgtEl>
                                        <p:attrNameLst>
                                          <p:attrName>style.visibility</p:attrName>
                                        </p:attrNameLst>
                                      </p:cBhvr>
                                      <p:to>
                                        <p:strVal val="visible"/>
                                      </p:to>
                                    </p:set>
                                    <p:animEffect transition="in" filter="dissolve">
                                      <p:cBhvr>
                                        <p:cTn id="37" dur="500"/>
                                        <p:tgtEl>
                                          <p:spTgt spid="146435">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46435">
                                            <p:txEl>
                                              <p:pRg st="6" end="6"/>
                                            </p:txEl>
                                          </p:spTgt>
                                        </p:tgtEl>
                                        <p:attrNameLst>
                                          <p:attrName>style.visibility</p:attrName>
                                        </p:attrNameLst>
                                      </p:cBhvr>
                                      <p:to>
                                        <p:strVal val="visible"/>
                                      </p:to>
                                    </p:set>
                                    <p:animEffect transition="in" filter="dissolve">
                                      <p:cBhvr>
                                        <p:cTn id="42" dur="500"/>
                                        <p:tgtEl>
                                          <p:spTgt spid="146435">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46435">
                                            <p:txEl>
                                              <p:pRg st="7" end="7"/>
                                            </p:txEl>
                                          </p:spTgt>
                                        </p:tgtEl>
                                        <p:attrNameLst>
                                          <p:attrName>style.visibility</p:attrName>
                                        </p:attrNameLst>
                                      </p:cBhvr>
                                      <p:to>
                                        <p:strVal val="visible"/>
                                      </p:to>
                                    </p:set>
                                    <p:animEffect transition="in" filter="dissolve">
                                      <p:cBhvr>
                                        <p:cTn id="47" dur="500"/>
                                        <p:tgtEl>
                                          <p:spTgt spid="146435">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46435">
                                            <p:txEl>
                                              <p:pRg st="8" end="8"/>
                                            </p:txEl>
                                          </p:spTgt>
                                        </p:tgtEl>
                                        <p:attrNameLst>
                                          <p:attrName>style.visibility</p:attrName>
                                        </p:attrNameLst>
                                      </p:cBhvr>
                                      <p:to>
                                        <p:strVal val="visible"/>
                                      </p:to>
                                    </p:set>
                                    <p:animEffect transition="in" filter="dissolve">
                                      <p:cBhvr>
                                        <p:cTn id="52" dur="500"/>
                                        <p:tgtEl>
                                          <p:spTgt spid="14643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autoUpdateAnimBg="0"/>
      <p:bldP spid="146435" grpId="0" build="p" bldLvl="5"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5615D50B-57F1-4354-869D-2F158B5528AC}" type="datetime1">
              <a:rPr lang="de-DE"/>
              <a:pPr/>
              <a:t>21.04.2010</a:t>
            </a:fld>
            <a:endParaRPr lang="de-DE"/>
          </a:p>
        </p:txBody>
      </p:sp>
      <p:sp>
        <p:nvSpPr>
          <p:cNvPr id="5" name="Fußzeilenplatzhalter 4"/>
          <p:cNvSpPr>
            <a:spLocks noGrp="1"/>
          </p:cNvSpPr>
          <p:nvPr>
            <p:ph type="ftr" sz="quarter" idx="11"/>
          </p:nvPr>
        </p:nvSpPr>
        <p:spPr/>
        <p:txBody>
          <a:bodyPr/>
          <a:lstStyle/>
          <a:p>
            <a:r>
              <a:rPr lang="de-DE"/>
              <a:t>© RA Michael Hoffmann</a:t>
            </a:r>
          </a:p>
        </p:txBody>
      </p:sp>
      <p:sp>
        <p:nvSpPr>
          <p:cNvPr id="6" name="Foliennummernplatzhalter 5"/>
          <p:cNvSpPr>
            <a:spLocks noGrp="1"/>
          </p:cNvSpPr>
          <p:nvPr>
            <p:ph type="sldNum" sz="quarter" idx="12"/>
          </p:nvPr>
        </p:nvSpPr>
        <p:spPr/>
        <p:txBody>
          <a:bodyPr/>
          <a:lstStyle/>
          <a:p>
            <a:fld id="{F2A569FB-7EF1-45B7-B3C5-99F44C04975D}" type="slidenum">
              <a:rPr lang="de-DE"/>
              <a:pPr/>
              <a:t>9</a:t>
            </a:fld>
            <a:endParaRPr lang="de-DE"/>
          </a:p>
        </p:txBody>
      </p:sp>
      <p:sp>
        <p:nvSpPr>
          <p:cNvPr id="150530" name="Rectangle 2"/>
          <p:cNvSpPr>
            <a:spLocks noGrp="1" noChangeArrowheads="1"/>
          </p:cNvSpPr>
          <p:nvPr>
            <p:ph type="title"/>
          </p:nvPr>
        </p:nvSpPr>
        <p:spPr/>
        <p:txBody>
          <a:bodyPr/>
          <a:lstStyle/>
          <a:p>
            <a:pPr algn="ctr"/>
            <a:r>
              <a:rPr lang="de-DE" sz="2800" b="1" dirty="0">
                <a:solidFill>
                  <a:srgbClr val="000000"/>
                </a:solidFill>
              </a:rPr>
              <a:t>Der Tatbestand des § 5 </a:t>
            </a:r>
            <a:r>
              <a:rPr lang="de-DE" sz="2800" b="1" dirty="0" smtClean="0">
                <a:solidFill>
                  <a:srgbClr val="000000"/>
                </a:solidFill>
              </a:rPr>
              <a:t>I </a:t>
            </a:r>
            <a:r>
              <a:rPr lang="de-DE" sz="2800" b="1" dirty="0">
                <a:solidFill>
                  <a:srgbClr val="000000"/>
                </a:solidFill>
              </a:rPr>
              <a:t>UWG</a:t>
            </a:r>
          </a:p>
        </p:txBody>
      </p:sp>
      <p:sp>
        <p:nvSpPr>
          <p:cNvPr id="150531" name="Rectangle 3" descr="Rectangle: Click to edit Master text styles&#10;Second level&#10;Third level&#10;Fourth level&#10;Fifth level"/>
          <p:cNvSpPr>
            <a:spLocks noGrp="1" noChangeArrowheads="1"/>
          </p:cNvSpPr>
          <p:nvPr>
            <p:ph type="body" idx="1"/>
          </p:nvPr>
        </p:nvSpPr>
        <p:spPr/>
        <p:txBody>
          <a:bodyPr/>
          <a:lstStyle/>
          <a:p>
            <a:pPr marL="660400" indent="-660400" algn="just">
              <a:buSzTx/>
              <a:buFont typeface="Wingdings" pitchFamily="2" charset="2"/>
              <a:buAutoNum type="alphaLcParenR" startAt="4"/>
            </a:pPr>
            <a:r>
              <a:rPr lang="de-DE" sz="1600">
                <a:solidFill>
                  <a:srgbClr val="000000"/>
                </a:solidFill>
              </a:rPr>
              <a:t>Wegfall/Eintreten der Irreführung durch Änderung der Sachlage</a:t>
            </a:r>
          </a:p>
          <a:p>
            <a:pPr marL="1035050" lvl="1" indent="-577850" algn="just">
              <a:buSzTx/>
              <a:buFont typeface="Wingdings" pitchFamily="2" charset="2"/>
              <a:buNone/>
            </a:pPr>
            <a:r>
              <a:rPr lang="de-DE" sz="1600">
                <a:solidFill>
                  <a:srgbClr val="000000"/>
                </a:solidFill>
              </a:rPr>
              <a:t>	Kann(!) zu Besitzstandsrechten oder Zulässigkeit der dann falschen Behauptung führen, wenn schützenswertes Interesse des Unternehmens vorliegt. </a:t>
            </a:r>
          </a:p>
          <a:p>
            <a:pPr marL="660400" indent="-660400" algn="just">
              <a:buSzTx/>
              <a:buFont typeface="Wingdings" pitchFamily="2" charset="2"/>
              <a:buAutoNum type="alphaLcParenR" startAt="4"/>
            </a:pPr>
            <a:r>
              <a:rPr lang="de-DE" sz="1600">
                <a:solidFill>
                  <a:srgbClr val="000000"/>
                </a:solidFill>
              </a:rPr>
              <a:t>Missverständliche Werbung / Übertreibungen</a:t>
            </a:r>
          </a:p>
          <a:p>
            <a:pPr marL="1035050" lvl="1" indent="-577850" algn="just">
              <a:buSzTx/>
              <a:buFontTx/>
              <a:buChar char="–"/>
            </a:pPr>
            <a:r>
              <a:rPr lang="de-DE" sz="1400">
                <a:solidFill>
                  <a:srgbClr val="000000"/>
                </a:solidFill>
              </a:rPr>
              <a:t>I.d.R., da zumeist keine feste Vorstellung im Verkehrskreis besteht. </a:t>
            </a:r>
          </a:p>
          <a:p>
            <a:pPr marL="660400" indent="-660400" algn="just">
              <a:buSzTx/>
              <a:buFontTx/>
              <a:buAutoNum type="alphaLcParenR" startAt="6"/>
            </a:pPr>
            <a:r>
              <a:rPr lang="de-DE" sz="1600">
                <a:solidFill>
                  <a:srgbClr val="000000"/>
                </a:solidFill>
              </a:rPr>
              <a:t>Getarnte Werbung</a:t>
            </a:r>
          </a:p>
          <a:p>
            <a:pPr marL="1035050" lvl="1" indent="-577850" algn="just">
              <a:buSzTx/>
              <a:buFont typeface="Wingdings" pitchFamily="2" charset="2"/>
              <a:buChar char="Ø"/>
            </a:pPr>
            <a:r>
              <a:rPr lang="de-DE" sz="1400">
                <a:solidFill>
                  <a:srgbClr val="000000"/>
                </a:solidFill>
              </a:rPr>
              <a:t>Kann sowohl unter § 4 als auch unter § 5 Fallen. </a:t>
            </a:r>
          </a:p>
          <a:p>
            <a:pPr marL="1035050" lvl="1" indent="-577850" algn="just">
              <a:buSzTx/>
              <a:buFont typeface="Wingdings" pitchFamily="2" charset="2"/>
              <a:buChar char="Ø"/>
            </a:pPr>
            <a:r>
              <a:rPr lang="de-DE" sz="1400">
                <a:solidFill>
                  <a:srgbClr val="000000"/>
                </a:solidFill>
              </a:rPr>
              <a:t>Hier kann auch eine Einschränkung der Pressefreiheit eintreten. </a:t>
            </a:r>
          </a:p>
          <a:p>
            <a:pPr marL="1409700" lvl="2" indent="-495300" algn="just">
              <a:buSzTx/>
              <a:buFont typeface="Wingdings" pitchFamily="2" charset="2"/>
              <a:buChar char="Ø"/>
            </a:pPr>
            <a:r>
              <a:rPr lang="de-DE" sz="1200">
                <a:solidFill>
                  <a:srgbClr val="000000"/>
                </a:solidFill>
              </a:rPr>
              <a:t>Der redaktionelle Teil muss erkennbar von dem werbenden Teil abgegrenzt sein. </a:t>
            </a:r>
          </a:p>
          <a:p>
            <a:pPr marL="660400" indent="-660400" algn="just">
              <a:buSzTx/>
              <a:buFontTx/>
              <a:buAutoNum type="alphaLcParenR" startAt="6"/>
            </a:pPr>
            <a:r>
              <a:rPr lang="de-DE" sz="1600">
                <a:solidFill>
                  <a:srgbClr val="000000"/>
                </a:solidFill>
              </a:rPr>
              <a:t>Feststellung des Vorliegens irreführender Angaben.</a:t>
            </a:r>
          </a:p>
          <a:p>
            <a:pPr marL="1035050" lvl="1" indent="-577850" algn="just">
              <a:buSzTx/>
              <a:buFont typeface="Wingdings" pitchFamily="2" charset="2"/>
              <a:buChar char="Ø"/>
            </a:pPr>
            <a:r>
              <a:rPr lang="de-DE" sz="1400">
                <a:solidFill>
                  <a:srgbClr val="000000"/>
                </a:solidFill>
              </a:rPr>
              <a:t>Die Frage wird vom Standpunkt des maßgebenden Verkehrskreises aus betrachtet. Daher ist zunächst die </a:t>
            </a:r>
          </a:p>
          <a:p>
            <a:pPr marL="1409700" lvl="2" indent="-495300" algn="just">
              <a:buSzTx/>
              <a:buFont typeface="Wingdings" pitchFamily="2" charset="2"/>
              <a:buAutoNum type="romanLcPeriod"/>
            </a:pPr>
            <a:r>
              <a:rPr lang="de-DE" sz="1200">
                <a:solidFill>
                  <a:srgbClr val="000000"/>
                </a:solidFill>
              </a:rPr>
              <a:t>Ermittlung der Bedeutung der Werbeangabe und dann der</a:t>
            </a:r>
          </a:p>
          <a:p>
            <a:pPr marL="1409700" lvl="2" indent="-495300" algn="just">
              <a:buSzTx/>
              <a:buFont typeface="Wingdings" pitchFamily="2" charset="2"/>
              <a:buAutoNum type="romanLcPeriod"/>
            </a:pPr>
            <a:r>
              <a:rPr lang="de-DE" sz="1200">
                <a:solidFill>
                  <a:srgbClr val="000000"/>
                </a:solidFill>
              </a:rPr>
              <a:t>Vergleich der Werbebehauptung mit der Realität vorzunehmen.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499"/>
                                          </p:stCondLst>
                                        </p:cTn>
                                        <p:tgtEl>
                                          <p:spTgt spid="150530"/>
                                        </p:tgtEl>
                                        <p:attrNameLst>
                                          <p:attrName>style.visibility</p:attrName>
                                        </p:attrNameLst>
                                      </p:cBhvr>
                                      <p:to>
                                        <p:strVal val="visible"/>
                                      </p:to>
                                    </p:set>
                                    <p:anim to="" calcmode="lin" valueType="num">
                                      <p:cBhvr>
                                        <p:cTn id="7" dur="1" fill="hold"/>
                                        <p:tgtEl>
                                          <p:spTgt spid="150530"/>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50531">
                                            <p:txEl>
                                              <p:pRg st="0" end="0"/>
                                            </p:txEl>
                                          </p:spTgt>
                                        </p:tgtEl>
                                        <p:attrNameLst>
                                          <p:attrName>style.visibility</p:attrName>
                                        </p:attrNameLst>
                                      </p:cBhvr>
                                      <p:to>
                                        <p:strVal val="visible"/>
                                      </p:to>
                                    </p:set>
                                    <p:animEffect transition="in" filter="dissolve">
                                      <p:cBhvr>
                                        <p:cTn id="12" dur="500"/>
                                        <p:tgtEl>
                                          <p:spTgt spid="15053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50531">
                                            <p:txEl>
                                              <p:pRg st="1" end="1"/>
                                            </p:txEl>
                                          </p:spTgt>
                                        </p:tgtEl>
                                        <p:attrNameLst>
                                          <p:attrName>style.visibility</p:attrName>
                                        </p:attrNameLst>
                                      </p:cBhvr>
                                      <p:to>
                                        <p:strVal val="visible"/>
                                      </p:to>
                                    </p:set>
                                    <p:animEffect transition="in" filter="dissolve">
                                      <p:cBhvr>
                                        <p:cTn id="17" dur="500"/>
                                        <p:tgtEl>
                                          <p:spTgt spid="15053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50531">
                                            <p:txEl>
                                              <p:pRg st="2" end="2"/>
                                            </p:txEl>
                                          </p:spTgt>
                                        </p:tgtEl>
                                        <p:attrNameLst>
                                          <p:attrName>style.visibility</p:attrName>
                                        </p:attrNameLst>
                                      </p:cBhvr>
                                      <p:to>
                                        <p:strVal val="visible"/>
                                      </p:to>
                                    </p:set>
                                    <p:animEffect transition="in" filter="dissolve">
                                      <p:cBhvr>
                                        <p:cTn id="22" dur="500"/>
                                        <p:tgtEl>
                                          <p:spTgt spid="150531">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50531">
                                            <p:txEl>
                                              <p:pRg st="3" end="3"/>
                                            </p:txEl>
                                          </p:spTgt>
                                        </p:tgtEl>
                                        <p:attrNameLst>
                                          <p:attrName>style.visibility</p:attrName>
                                        </p:attrNameLst>
                                      </p:cBhvr>
                                      <p:to>
                                        <p:strVal val="visible"/>
                                      </p:to>
                                    </p:set>
                                    <p:animEffect transition="in" filter="dissolve">
                                      <p:cBhvr>
                                        <p:cTn id="27" dur="500"/>
                                        <p:tgtEl>
                                          <p:spTgt spid="150531">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50531">
                                            <p:txEl>
                                              <p:pRg st="4" end="4"/>
                                            </p:txEl>
                                          </p:spTgt>
                                        </p:tgtEl>
                                        <p:attrNameLst>
                                          <p:attrName>style.visibility</p:attrName>
                                        </p:attrNameLst>
                                      </p:cBhvr>
                                      <p:to>
                                        <p:strVal val="visible"/>
                                      </p:to>
                                    </p:set>
                                    <p:animEffect transition="in" filter="dissolve">
                                      <p:cBhvr>
                                        <p:cTn id="32" dur="500"/>
                                        <p:tgtEl>
                                          <p:spTgt spid="150531">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50531">
                                            <p:txEl>
                                              <p:pRg st="5" end="5"/>
                                            </p:txEl>
                                          </p:spTgt>
                                        </p:tgtEl>
                                        <p:attrNameLst>
                                          <p:attrName>style.visibility</p:attrName>
                                        </p:attrNameLst>
                                      </p:cBhvr>
                                      <p:to>
                                        <p:strVal val="visible"/>
                                      </p:to>
                                    </p:set>
                                    <p:animEffect transition="in" filter="dissolve">
                                      <p:cBhvr>
                                        <p:cTn id="37" dur="500"/>
                                        <p:tgtEl>
                                          <p:spTgt spid="150531">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50531">
                                            <p:txEl>
                                              <p:pRg st="6" end="6"/>
                                            </p:txEl>
                                          </p:spTgt>
                                        </p:tgtEl>
                                        <p:attrNameLst>
                                          <p:attrName>style.visibility</p:attrName>
                                        </p:attrNameLst>
                                      </p:cBhvr>
                                      <p:to>
                                        <p:strVal val="visible"/>
                                      </p:to>
                                    </p:set>
                                    <p:animEffect transition="in" filter="dissolve">
                                      <p:cBhvr>
                                        <p:cTn id="42" dur="500"/>
                                        <p:tgtEl>
                                          <p:spTgt spid="150531">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50531">
                                            <p:txEl>
                                              <p:pRg st="7" end="7"/>
                                            </p:txEl>
                                          </p:spTgt>
                                        </p:tgtEl>
                                        <p:attrNameLst>
                                          <p:attrName>style.visibility</p:attrName>
                                        </p:attrNameLst>
                                      </p:cBhvr>
                                      <p:to>
                                        <p:strVal val="visible"/>
                                      </p:to>
                                    </p:set>
                                    <p:animEffect transition="in" filter="dissolve">
                                      <p:cBhvr>
                                        <p:cTn id="47" dur="500"/>
                                        <p:tgtEl>
                                          <p:spTgt spid="150531">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50531">
                                            <p:txEl>
                                              <p:pRg st="8" end="8"/>
                                            </p:txEl>
                                          </p:spTgt>
                                        </p:tgtEl>
                                        <p:attrNameLst>
                                          <p:attrName>style.visibility</p:attrName>
                                        </p:attrNameLst>
                                      </p:cBhvr>
                                      <p:to>
                                        <p:strVal val="visible"/>
                                      </p:to>
                                    </p:set>
                                    <p:animEffect transition="in" filter="dissolve">
                                      <p:cBhvr>
                                        <p:cTn id="52" dur="500"/>
                                        <p:tgtEl>
                                          <p:spTgt spid="150531">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150531">
                                            <p:txEl>
                                              <p:pRg st="9" end="9"/>
                                            </p:txEl>
                                          </p:spTgt>
                                        </p:tgtEl>
                                        <p:attrNameLst>
                                          <p:attrName>style.visibility</p:attrName>
                                        </p:attrNameLst>
                                      </p:cBhvr>
                                      <p:to>
                                        <p:strVal val="visible"/>
                                      </p:to>
                                    </p:set>
                                    <p:animEffect transition="in" filter="dissolve">
                                      <p:cBhvr>
                                        <p:cTn id="57" dur="500"/>
                                        <p:tgtEl>
                                          <p:spTgt spid="150531">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150531">
                                            <p:txEl>
                                              <p:pRg st="10" end="10"/>
                                            </p:txEl>
                                          </p:spTgt>
                                        </p:tgtEl>
                                        <p:attrNameLst>
                                          <p:attrName>style.visibility</p:attrName>
                                        </p:attrNameLst>
                                      </p:cBhvr>
                                      <p:to>
                                        <p:strVal val="visible"/>
                                      </p:to>
                                    </p:set>
                                    <p:animEffect transition="in" filter="dissolve">
                                      <p:cBhvr>
                                        <p:cTn id="62" dur="500"/>
                                        <p:tgtEl>
                                          <p:spTgt spid="150531">
                                            <p:txEl>
                                              <p:pRg st="10" end="1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150531">
                                            <p:txEl>
                                              <p:pRg st="11" end="11"/>
                                            </p:txEl>
                                          </p:spTgt>
                                        </p:tgtEl>
                                        <p:attrNameLst>
                                          <p:attrName>style.visibility</p:attrName>
                                        </p:attrNameLst>
                                      </p:cBhvr>
                                      <p:to>
                                        <p:strVal val="visible"/>
                                      </p:to>
                                    </p:set>
                                    <p:animEffect transition="in" filter="dissolve">
                                      <p:cBhvr>
                                        <p:cTn id="67" dur="500"/>
                                        <p:tgtEl>
                                          <p:spTgt spid="150531">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30" grpId="0" autoUpdateAnimBg="0"/>
      <p:bldP spid="150531" grpId="0" build="p" bldLvl="5" autoUpdateAnimBg="0"/>
    </p:bldLst>
  </p:timing>
</p:sld>
</file>

<file path=ppt/theme/theme1.xml><?xml version="1.0" encoding="utf-8"?>
<a:theme xmlns:a="http://schemas.openxmlformats.org/drawingml/2006/main" name="Blaupause">
  <a:themeElements>
    <a:clrScheme name="Blaupause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fontScheme name="Blaupause">
      <a:majorFont>
        <a:latin typeface="Tahoma"/>
        <a:ea typeface=""/>
        <a:cs typeface=""/>
      </a:majorFont>
      <a:minorFont>
        <a:latin typeface="Tahom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aupause 1">
        <a:dk1>
          <a:srgbClr val="000000"/>
        </a:dk1>
        <a:lt1>
          <a:srgbClr val="FFFFFF"/>
        </a:lt1>
        <a:dk2>
          <a:srgbClr val="40458C"/>
        </a:dk2>
        <a:lt2>
          <a:srgbClr val="FFFFCC"/>
        </a:lt2>
        <a:accent1>
          <a:srgbClr val="8D8DB3"/>
        </a:accent1>
        <a:accent2>
          <a:srgbClr val="B2B2B2"/>
        </a:accent2>
        <a:accent3>
          <a:srgbClr val="AFB0C5"/>
        </a:accent3>
        <a:accent4>
          <a:srgbClr val="DADADA"/>
        </a:accent4>
        <a:accent5>
          <a:srgbClr val="C5C5D6"/>
        </a:accent5>
        <a:accent6>
          <a:srgbClr val="A1A1A1"/>
        </a:accent6>
        <a:hlink>
          <a:srgbClr val="6F89F7"/>
        </a:hlink>
        <a:folHlink>
          <a:srgbClr val="4F56AD"/>
        </a:folHlink>
      </a:clrScheme>
      <a:clrMap bg1="dk2" tx1="lt1" bg2="dk1" tx2="lt2" accent1="accent1" accent2="accent2" accent3="accent3" accent4="accent4" accent5="accent5" accent6="accent6" hlink="hlink" folHlink="folHlink"/>
    </a:extraClrScheme>
    <a:extraClrScheme>
      <a:clrScheme name="Blaupause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clrMap bg1="lt1" tx1="dk1" bg2="lt2" tx2="dk2" accent1="accent1" accent2="accent2" accent3="accent3" accent4="accent4" accent5="accent5" accent6="accent6" hlink="hlink" folHlink="folHlink"/>
    </a:extraClrScheme>
    <a:extraClrScheme>
      <a:clrScheme name="Blaupause 3">
        <a:dk1>
          <a:srgbClr val="000000"/>
        </a:dk1>
        <a:lt1>
          <a:srgbClr val="FFFFFF"/>
        </a:lt1>
        <a:dk2>
          <a:srgbClr val="4D4D4D"/>
        </a:dk2>
        <a:lt2>
          <a:srgbClr val="B2B2B2"/>
        </a:lt2>
        <a:accent1>
          <a:srgbClr val="969696"/>
        </a:accent1>
        <a:accent2>
          <a:srgbClr val="EAEAEA"/>
        </a:accent2>
        <a:accent3>
          <a:srgbClr val="FFFFFF"/>
        </a:accent3>
        <a:accent4>
          <a:srgbClr val="000000"/>
        </a:accent4>
        <a:accent5>
          <a:srgbClr val="C9C9C9"/>
        </a:accent5>
        <a:accent6>
          <a:srgbClr val="D4D4D4"/>
        </a:accent6>
        <a:hlink>
          <a:srgbClr val="777777"/>
        </a:hlink>
        <a:folHlink>
          <a:srgbClr val="C0C0C0"/>
        </a:folHlink>
      </a:clrScheme>
      <a:clrMap bg1="lt1" tx1="dk1" bg2="lt2" tx2="dk2" accent1="accent1" accent2="accent2" accent3="accent3" accent4="accent4" accent5="accent5" accent6="accent6" hlink="hlink" folHlink="folHlink"/>
    </a:extraClrScheme>
    <a:extraClrScheme>
      <a:clrScheme name="Blaupause 4">
        <a:dk1>
          <a:srgbClr val="333300"/>
        </a:dk1>
        <a:lt1>
          <a:srgbClr val="FFFFFF"/>
        </a:lt1>
        <a:dk2>
          <a:srgbClr val="663300"/>
        </a:dk2>
        <a:lt2>
          <a:srgbClr val="B2B2B2"/>
        </a:lt2>
        <a:accent1>
          <a:srgbClr val="DDC6A7"/>
        </a:accent1>
        <a:accent2>
          <a:srgbClr val="D9C167"/>
        </a:accent2>
        <a:accent3>
          <a:srgbClr val="FFFFFF"/>
        </a:accent3>
        <a:accent4>
          <a:srgbClr val="2A2A00"/>
        </a:accent4>
        <a:accent5>
          <a:srgbClr val="EBDFD0"/>
        </a:accent5>
        <a:accent6>
          <a:srgbClr val="C4AF5D"/>
        </a:accent6>
        <a:hlink>
          <a:srgbClr val="8A7A66"/>
        </a:hlink>
        <a:folHlink>
          <a:srgbClr val="C0AE9E"/>
        </a:folHlink>
      </a:clrScheme>
      <a:clrMap bg1="lt1" tx1="dk1" bg2="lt2" tx2="dk2" accent1="accent1" accent2="accent2" accent3="accent3" accent4="accent4" accent5="accent5" accent6="accent6" hlink="hlink" folHlink="folHlink"/>
    </a:extraClrScheme>
    <a:extraClrScheme>
      <a:clrScheme name="Blaupause 5">
        <a:dk1>
          <a:srgbClr val="000000"/>
        </a:dk1>
        <a:lt1>
          <a:srgbClr val="FFFFFF"/>
        </a:lt1>
        <a:dk2>
          <a:srgbClr val="003366"/>
        </a:dk2>
        <a:lt2>
          <a:srgbClr val="CCFFCC"/>
        </a:lt2>
        <a:accent1>
          <a:srgbClr val="006699"/>
        </a:accent1>
        <a:accent2>
          <a:srgbClr val="009999"/>
        </a:accent2>
        <a:accent3>
          <a:srgbClr val="AAADB8"/>
        </a:accent3>
        <a:accent4>
          <a:srgbClr val="DADADA"/>
        </a:accent4>
        <a:accent5>
          <a:srgbClr val="AAB8CA"/>
        </a:accent5>
        <a:accent6>
          <a:srgbClr val="008A8A"/>
        </a:accent6>
        <a:hlink>
          <a:srgbClr val="0099CC"/>
        </a:hlink>
        <a:folHlink>
          <a:srgbClr val="00458A"/>
        </a:folHlink>
      </a:clrScheme>
      <a:clrMap bg1="dk2" tx1="lt1" bg2="dk1" tx2="lt2" accent1="accent1" accent2="accent2" accent3="accent3" accent4="accent4" accent5="accent5" accent6="accent6" hlink="hlink" folHlink="folHlink"/>
    </a:extraClrScheme>
    <a:extraClrScheme>
      <a:clrScheme name="Blaupause 6">
        <a:dk1>
          <a:srgbClr val="000000"/>
        </a:dk1>
        <a:lt1>
          <a:srgbClr val="FFFFFF"/>
        </a:lt1>
        <a:dk2>
          <a:srgbClr val="004A48"/>
        </a:dk2>
        <a:lt2>
          <a:srgbClr val="33CCCC"/>
        </a:lt2>
        <a:accent1>
          <a:srgbClr val="006699"/>
        </a:accent1>
        <a:accent2>
          <a:srgbClr val="009999"/>
        </a:accent2>
        <a:accent3>
          <a:srgbClr val="AAB1B1"/>
        </a:accent3>
        <a:accent4>
          <a:srgbClr val="DADADA"/>
        </a:accent4>
        <a:accent5>
          <a:srgbClr val="AAB8CA"/>
        </a:accent5>
        <a:accent6>
          <a:srgbClr val="008A8A"/>
        </a:accent6>
        <a:hlink>
          <a:srgbClr val="00CC99"/>
        </a:hlink>
        <a:folHlink>
          <a:srgbClr val="006666"/>
        </a:folHlink>
      </a:clrScheme>
      <a:clrMap bg1="dk2" tx1="lt1" bg2="dk1" tx2="lt2" accent1="accent1" accent2="accent2" accent3="accent3" accent4="accent4" accent5="accent5" accent6="accent6" hlink="hlink" folHlink="folHlink"/>
    </a:extraClrScheme>
    <a:extraClrScheme>
      <a:clrScheme name="Blaupause 7">
        <a:dk1>
          <a:srgbClr val="000000"/>
        </a:dk1>
        <a:lt1>
          <a:srgbClr val="FFFFFF"/>
        </a:lt1>
        <a:dk2>
          <a:srgbClr val="333300"/>
        </a:dk2>
        <a:lt2>
          <a:srgbClr val="FFFFCC"/>
        </a:lt2>
        <a:accent1>
          <a:srgbClr val="CC9900"/>
        </a:accent1>
        <a:accent2>
          <a:srgbClr val="CC6600"/>
        </a:accent2>
        <a:accent3>
          <a:srgbClr val="ADADAA"/>
        </a:accent3>
        <a:accent4>
          <a:srgbClr val="DADADA"/>
        </a:accent4>
        <a:accent5>
          <a:srgbClr val="E2CAAA"/>
        </a:accent5>
        <a:accent6>
          <a:srgbClr val="B95C00"/>
        </a:accent6>
        <a:hlink>
          <a:srgbClr val="808000"/>
        </a:hlink>
        <a:folHlink>
          <a:srgbClr val="525000"/>
        </a:folHlink>
      </a:clrScheme>
      <a:clrMap bg1="dk2" tx1="lt1" bg2="dk1" tx2="lt2" accent1="accent1" accent2="accent2" accent3="accent3" accent4="accent4" accent5="accent5" accent6="accent6" hlink="hlink" folHlink="folHlink"/>
    </a:extraClrScheme>
    <a:extraClrScheme>
      <a:clrScheme name="Blaupause 8">
        <a:dk1>
          <a:srgbClr val="003D62"/>
        </a:dk1>
        <a:lt1>
          <a:srgbClr val="FFFFFF"/>
        </a:lt1>
        <a:dk2>
          <a:srgbClr val="006699"/>
        </a:dk2>
        <a:lt2>
          <a:srgbClr val="C8D1DA"/>
        </a:lt2>
        <a:accent1>
          <a:srgbClr val="9AC0EA"/>
        </a:accent1>
        <a:accent2>
          <a:srgbClr val="80C3C8"/>
        </a:accent2>
        <a:accent3>
          <a:srgbClr val="FFFFFF"/>
        </a:accent3>
        <a:accent4>
          <a:srgbClr val="003353"/>
        </a:accent4>
        <a:accent5>
          <a:srgbClr val="CADCF3"/>
        </a:accent5>
        <a:accent6>
          <a:srgbClr val="73B0B5"/>
        </a:accent6>
        <a:hlink>
          <a:srgbClr val="81ABCB"/>
        </a:hlink>
        <a:folHlink>
          <a:srgbClr val="B6CBD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C:\Programme\Microsoft Office\Templates\Presentation Designs\Blaupause.pot</Template>
  <TotalTime>0</TotalTime>
  <Words>2805</Words>
  <Application>Microsoft Office PowerPoint</Application>
  <PresentationFormat>Bildschirmpräsentation (4:3)</PresentationFormat>
  <Paragraphs>291</Paragraphs>
  <Slides>19</Slides>
  <Notes>16</Notes>
  <HiddenSlides>0</HiddenSlides>
  <MMClips>0</MMClips>
  <ScaleCrop>false</ScaleCrop>
  <HeadingPairs>
    <vt:vector size="4" baseType="variant">
      <vt:variant>
        <vt:lpstr>Design</vt:lpstr>
      </vt:variant>
      <vt:variant>
        <vt:i4>1</vt:i4>
      </vt:variant>
      <vt:variant>
        <vt:lpstr>Folientitel</vt:lpstr>
      </vt:variant>
      <vt:variant>
        <vt:i4>19</vt:i4>
      </vt:variant>
    </vt:vector>
  </HeadingPairs>
  <TitlesOfParts>
    <vt:vector size="20" baseType="lpstr">
      <vt:lpstr>Blaupause</vt:lpstr>
      <vt:lpstr>Wettbewerbs- &amp; Kartellrecht </vt:lpstr>
      <vt:lpstr>Überblick über das Irreführungsverbot des § 5 + 5a UWG </vt:lpstr>
      <vt:lpstr>Überblick für den Tatbestand</vt:lpstr>
      <vt:lpstr>Überblick für den Tatbestand</vt:lpstr>
      <vt:lpstr>Überblick für den Tatbestand</vt:lpstr>
      <vt:lpstr>Der Tatbestand des § 5 I UWG</vt:lpstr>
      <vt:lpstr>Der Tatbestand des § 5 I UWG</vt:lpstr>
      <vt:lpstr>Der Tatbestand des § 5 I UWG</vt:lpstr>
      <vt:lpstr>Der Tatbestand des § 5 I UWG</vt:lpstr>
      <vt:lpstr>Der Tatbestand des § 5 I UWG</vt:lpstr>
      <vt:lpstr>Der Tatbestand des § 5 I UWG</vt:lpstr>
      <vt:lpstr>Details des § 5 Abs. 1</vt:lpstr>
      <vt:lpstr>§ 5 Abs. 2 (neu)</vt:lpstr>
      <vt:lpstr>Details des § 5 Abs. 1</vt:lpstr>
      <vt:lpstr>Details des § 5 Abs. 1</vt:lpstr>
      <vt:lpstr>Details des § 5 Abs. 1</vt:lpstr>
      <vt:lpstr>Der Tatbestand des § 5 III UWG</vt:lpstr>
      <vt:lpstr>Der Tatbestand des § 5 IV UWG</vt:lpstr>
      <vt:lpstr>Der Tatbestand des § 5 V UWG</vt:lpstr>
    </vt:vector>
  </TitlesOfParts>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Europarecht</dc:title>
  <dc:creator>Michael Hoffmann</dc:creator>
  <cp:lastModifiedBy>Michael Hoffmann</cp:lastModifiedBy>
  <cp:revision>101</cp:revision>
  <cp:lastPrinted>1601-01-01T00:00:00Z</cp:lastPrinted>
  <dcterms:created xsi:type="dcterms:W3CDTF">2004-10-25T08:46:57Z</dcterms:created>
  <dcterms:modified xsi:type="dcterms:W3CDTF">2010-04-21T11:38:31Z</dcterms:modified>
</cp:coreProperties>
</file>